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60" r:id="rId2"/>
    <p:sldId id="441" r:id="rId3"/>
    <p:sldId id="442" r:id="rId4"/>
    <p:sldId id="443" r:id="rId5"/>
    <p:sldId id="444" r:id="rId6"/>
    <p:sldId id="450" r:id="rId7"/>
    <p:sldId id="449" r:id="rId8"/>
    <p:sldId id="445" r:id="rId9"/>
    <p:sldId id="446" r:id="rId10"/>
    <p:sldId id="447" r:id="rId11"/>
    <p:sldId id="448" r:id="rId12"/>
    <p:sldId id="266" r:id="rId13"/>
  </p:sldIdLst>
  <p:sldSz cx="9144000" cy="6858000" type="screen4x3"/>
  <p:notesSz cx="6858000" cy="9144000"/>
  <p:embeddedFontLst>
    <p:embeddedFont>
      <p:font typeface="Calibri" panose="020F0502020204030204" pitchFamily="34" charset="0"/>
      <p:regular r:id="rId15"/>
      <p:bold r:id="rId16"/>
      <p:italic r:id="rId17"/>
      <p:boldItalic r:id="rId18"/>
    </p:embeddedFont>
    <p:embeddedFont>
      <p:font typeface="Roboto" panose="02000000000000000000" pitchFamily="2" charset="0"/>
      <p:regular r:id="rId19"/>
      <p:bold r:id="rId20"/>
      <p:italic r:id="rId21"/>
    </p:embeddedFont>
  </p:embeddedFont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838"/>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3" d="2"/>
        <a:sy n="3" d="2"/>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3FD9B1-50D2-4FA1-AF58-6AC0A439F965}" type="datetimeFigureOut">
              <a:rPr lang="nl-NL" smtClean="0"/>
              <a:pPr/>
              <a:t>19-6-2017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AA577B-C1BD-4B93-85DF-1AFCB1BD8D70}" type="slidenum">
              <a:rPr lang="nl-NL" smtClean="0"/>
              <a:pPr/>
              <a:t>‹nr.›</a:t>
            </a:fld>
            <a:endParaRPr lang="nl-NL"/>
          </a:p>
        </p:txBody>
      </p:sp>
    </p:spTree>
    <p:extLst>
      <p:ext uri="{BB962C8B-B14F-4D97-AF65-F5344CB8AC3E}">
        <p14:creationId xmlns:p14="http://schemas.microsoft.com/office/powerpoint/2010/main" val="1302789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2844240E-8D3A-4F51-8016-A321CF6C67C1}" type="datetimeFigureOut">
              <a:rPr lang="nl-NL" smtClean="0"/>
              <a:pPr/>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2844240E-8D3A-4F51-8016-A321CF6C67C1}" type="datetimeFigureOut">
              <a:rPr lang="nl-NL" smtClean="0"/>
              <a:pPr/>
              <a:t>19-6-2017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2844240E-8D3A-4F51-8016-A321CF6C67C1}" type="datetimeFigureOut">
              <a:rPr lang="nl-NL" smtClean="0"/>
              <a:pPr/>
              <a:t>19-6-2017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844240E-8D3A-4F51-8016-A321CF6C67C1}" type="datetimeFigureOut">
              <a:rPr lang="nl-NL" smtClean="0"/>
              <a:pPr/>
              <a:t>19-6-2017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2844240E-8D3A-4F51-8016-A321CF6C67C1}" type="datetimeFigureOut">
              <a:rPr lang="nl-NL" smtClean="0"/>
              <a:pPr/>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2844240E-8D3A-4F51-8016-A321CF6C67C1}" type="datetimeFigureOut">
              <a:rPr lang="nl-NL" smtClean="0"/>
              <a:pPr/>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D5AE2F-B8DD-427D-963C-2D4FDC4F6332}"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4240E-8D3A-4F51-8016-A321CF6C67C1}" type="datetimeFigureOut">
              <a:rPr lang="nl-NL" smtClean="0"/>
              <a:pPr/>
              <a:t>19-6-2017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5AE2F-B8DD-427D-963C-2D4FDC4F6332}"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rot="5400000">
            <a:off x="-936104" y="5589240"/>
            <a:ext cx="220486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836712"/>
            <a:ext cx="9144000" cy="1080120"/>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a:t>ECLI in the Netherlands: Comply or </a:t>
            </a:r>
            <a:r>
              <a:rPr lang="nl-NL" sz="3600" err="1"/>
              <a:t>Explain</a:t>
            </a:r>
            <a:endParaRPr lang="nl-NL" sz="3600"/>
          </a:p>
        </p:txBody>
      </p:sp>
      <p:sp>
        <p:nvSpPr>
          <p:cNvPr id="8" name="Tekstvak 7"/>
          <p:cNvSpPr txBox="1"/>
          <p:nvPr/>
        </p:nvSpPr>
        <p:spPr>
          <a:xfrm>
            <a:off x="1979712" y="3077912"/>
            <a:ext cx="5184576" cy="2677656"/>
          </a:xfrm>
          <a:prstGeom prst="rect">
            <a:avLst/>
          </a:prstGeom>
          <a:noFill/>
        </p:spPr>
        <p:txBody>
          <a:bodyPr wrap="square" rtlCol="0">
            <a:spAutoFit/>
          </a:bodyPr>
          <a:lstStyle/>
          <a:p>
            <a:pPr algn="ctr"/>
            <a:r>
              <a:rPr lang="nl-NL" sz="2000"/>
              <a:t>Marc van Opijnen</a:t>
            </a:r>
          </a:p>
          <a:p>
            <a:pPr algn="ctr"/>
            <a:r>
              <a:rPr lang="nl-NL" sz="1400"/>
              <a:t>Publications Office of </a:t>
            </a:r>
            <a:r>
              <a:rPr lang="nl-NL" sz="1400" err="1"/>
              <a:t>the</a:t>
            </a:r>
            <a:r>
              <a:rPr lang="nl-NL" sz="1400"/>
              <a:t> Netherlands (UBR|KOOP)</a:t>
            </a:r>
          </a:p>
          <a:p>
            <a:pPr algn="ctr"/>
            <a:r>
              <a:rPr lang="nl-NL" sz="1400"/>
              <a:t>ECLI Adviser to the Council </a:t>
            </a:r>
            <a:r>
              <a:rPr lang="nl-NL" sz="1400" err="1"/>
              <a:t>for</a:t>
            </a:r>
            <a:r>
              <a:rPr lang="nl-NL" sz="1400"/>
              <a:t> </a:t>
            </a:r>
            <a:r>
              <a:rPr lang="nl-NL" sz="1400" err="1"/>
              <a:t>the</a:t>
            </a:r>
            <a:r>
              <a:rPr lang="nl-NL" sz="1400"/>
              <a:t> </a:t>
            </a:r>
            <a:r>
              <a:rPr lang="nl-NL" sz="1400" err="1"/>
              <a:t>Judiciary</a:t>
            </a:r>
            <a:endParaRPr lang="nl-NL" sz="1400"/>
          </a:p>
          <a:p>
            <a:pPr algn="ctr"/>
            <a:endParaRPr lang="nl-NL" sz="2000" i="1"/>
          </a:p>
          <a:p>
            <a:pPr algn="ctr"/>
            <a:endParaRPr lang="nl-NL" sz="2000" i="1"/>
          </a:p>
          <a:p>
            <a:pPr algn="ctr"/>
            <a:endParaRPr lang="nl-NL" sz="2000" i="1"/>
          </a:p>
          <a:p>
            <a:pPr algn="ctr"/>
            <a:r>
              <a:rPr lang="nl-NL" sz="2000" i="1"/>
              <a:t>Conference ECLI </a:t>
            </a:r>
            <a:r>
              <a:rPr lang="nl-NL" sz="2000" i="1" err="1"/>
              <a:t>and</a:t>
            </a:r>
            <a:r>
              <a:rPr lang="nl-NL" sz="2000" i="1"/>
              <a:t> Beyond: </a:t>
            </a:r>
            <a:r>
              <a:rPr lang="nl-NL" sz="2000" i="1" err="1"/>
              <a:t>Improving</a:t>
            </a:r>
            <a:r>
              <a:rPr lang="nl-NL" sz="2000" i="1"/>
              <a:t> Online Access </a:t>
            </a:r>
            <a:r>
              <a:rPr lang="nl-NL" sz="2000" i="1" err="1"/>
              <a:t>to</a:t>
            </a:r>
            <a:r>
              <a:rPr lang="nl-NL" sz="2000" i="1"/>
              <a:t> Court </a:t>
            </a:r>
            <a:r>
              <a:rPr lang="nl-NL" sz="2000" i="1" err="1"/>
              <a:t>Decisions</a:t>
            </a:r>
            <a:endParaRPr lang="nl-NL" sz="2000" i="1"/>
          </a:p>
          <a:p>
            <a:pPr algn="ctr"/>
            <a:r>
              <a:rPr lang="nl-NL" sz="2000" i="1"/>
              <a:t>Athens, 8 </a:t>
            </a:r>
            <a:r>
              <a:rPr lang="nl-NL" sz="2000" i="1" err="1"/>
              <a:t>June</a:t>
            </a:r>
            <a:r>
              <a:rPr lang="nl-NL" sz="2000" i="1"/>
              <a:t> 2017 </a:t>
            </a:r>
          </a:p>
        </p:txBody>
      </p:sp>
      <p:sp>
        <p:nvSpPr>
          <p:cNvPr id="9" name="Tekstvak 8"/>
          <p:cNvSpPr txBox="1"/>
          <p:nvPr/>
        </p:nvSpPr>
        <p:spPr>
          <a:xfrm>
            <a:off x="6407696" y="6093296"/>
            <a:ext cx="2736304" cy="307777"/>
          </a:xfrm>
          <a:prstGeom prst="rect">
            <a:avLst/>
          </a:prstGeom>
          <a:noFill/>
        </p:spPr>
        <p:txBody>
          <a:bodyPr wrap="square" rtlCol="0">
            <a:spAutoFit/>
          </a:bodyPr>
          <a:lstStyle/>
          <a:p>
            <a:r>
              <a:rPr lang="nl-NL" sz="1400"/>
              <a:t>marc.opijnen@koop.overheid.nl</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p:txBody>
          <a:bodyPr/>
          <a:lstStyle/>
          <a:p>
            <a:r>
              <a:rPr lang="nl-NL"/>
              <a:t>Coverage</a:t>
            </a:r>
          </a:p>
        </p:txBody>
      </p:sp>
      <p:sp>
        <p:nvSpPr>
          <p:cNvPr id="3" name="Tijdelijke aanduiding voor inhoud 2"/>
          <p:cNvSpPr>
            <a:spLocks noGrp="1"/>
          </p:cNvSpPr>
          <p:nvPr>
            <p:ph idx="1"/>
          </p:nvPr>
        </p:nvSpPr>
        <p:spPr/>
        <p:txBody>
          <a:bodyPr>
            <a:normAutofit/>
          </a:bodyPr>
          <a:lstStyle/>
          <a:p>
            <a:r>
              <a:rPr lang="nl-NL"/>
              <a:t>ECLI: </a:t>
            </a:r>
          </a:p>
          <a:p>
            <a:pPr lvl="1"/>
            <a:r>
              <a:rPr lang="nl-NL"/>
              <a:t>Published on website 400.000</a:t>
            </a:r>
          </a:p>
          <a:p>
            <a:pPr lvl="1"/>
            <a:r>
              <a:rPr lang="nl-NL"/>
              <a:t>Internal: 2.500.000</a:t>
            </a:r>
          </a:p>
          <a:p>
            <a:pPr lvl="1"/>
            <a:r>
              <a:rPr lang="nl-NL"/>
              <a:t>Commercial: 200.000</a:t>
            </a:r>
          </a:p>
          <a:p>
            <a:r>
              <a:rPr lang="nl-NL"/>
              <a:t>Will be assigned to all decisions</a:t>
            </a:r>
          </a:p>
          <a:p>
            <a:r>
              <a:rPr lang="nl-NL"/>
              <a:t>Will be printed on authentic decision.</a:t>
            </a:r>
          </a:p>
          <a:p>
            <a:endParaRPr lang="nl-NL"/>
          </a:p>
          <a:p>
            <a:pPr lvl="1"/>
            <a:endParaRPr lang="nl-NL"/>
          </a:p>
          <a:p>
            <a:endParaRPr lang="nl-NL"/>
          </a:p>
          <a:p>
            <a:endParaRPr lang="nl-NL"/>
          </a:p>
        </p:txBody>
      </p:sp>
    </p:spTree>
    <p:extLst>
      <p:ext uri="{BB962C8B-B14F-4D97-AF65-F5344CB8AC3E}">
        <p14:creationId xmlns:p14="http://schemas.microsoft.com/office/powerpoint/2010/main" val="150149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p:txBody>
          <a:bodyPr/>
          <a:lstStyle/>
          <a:p>
            <a:r>
              <a:rPr lang="nl-NL"/>
              <a:t>Publication Statistics</a:t>
            </a:r>
          </a:p>
        </p:txBody>
      </p:sp>
      <p:pic>
        <p:nvPicPr>
          <p:cNvPr id="8" name="Picture 7">
            <a:extLst>
              <a:ext uri="{FF2B5EF4-FFF2-40B4-BE49-F238E27FC236}">
                <a16:creationId xmlns:a16="http://schemas.microsoft.com/office/drawing/2014/main" xmlns="" id="{EDA9C4D6-F218-4427-A8A4-C945E0A8AD82}"/>
              </a:ext>
            </a:extLst>
          </p:cNvPr>
          <p:cNvPicPr>
            <a:picLocks noChangeAspect="1"/>
          </p:cNvPicPr>
          <p:nvPr/>
        </p:nvPicPr>
        <p:blipFill>
          <a:blip r:embed="rId2"/>
          <a:stretch>
            <a:fillRect/>
          </a:stretch>
        </p:blipFill>
        <p:spPr>
          <a:xfrm>
            <a:off x="613030" y="1850031"/>
            <a:ext cx="8073770" cy="4238059"/>
          </a:xfrm>
          <a:prstGeom prst="rect">
            <a:avLst/>
          </a:prstGeom>
        </p:spPr>
      </p:pic>
    </p:spTree>
    <p:extLst>
      <p:ext uri="{BB962C8B-B14F-4D97-AF65-F5344CB8AC3E}">
        <p14:creationId xmlns:p14="http://schemas.microsoft.com/office/powerpoint/2010/main" val="348408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jdelijke aanduiding voor inhoud 7"/>
          <p:cNvSpPr txBox="1">
            <a:spLocks/>
          </p:cNvSpPr>
          <p:nvPr/>
        </p:nvSpPr>
        <p:spPr>
          <a:xfrm>
            <a:off x="1691680" y="2852936"/>
            <a:ext cx="5987008" cy="110872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l-NL"/>
              <a:t>Thank you for your attention</a:t>
            </a:r>
          </a:p>
        </p:txBody>
      </p:sp>
      <p:grpSp>
        <p:nvGrpSpPr>
          <p:cNvPr id="7" name="Group 11"/>
          <p:cNvGrpSpPr>
            <a:grpSpLocks/>
          </p:cNvGrpSpPr>
          <p:nvPr/>
        </p:nvGrpSpPr>
        <p:grpSpPr bwMode="auto">
          <a:xfrm>
            <a:off x="541473" y="5733256"/>
            <a:ext cx="2794000" cy="520700"/>
            <a:chOff x="5924915" y="1445722"/>
            <a:chExt cx="3177237" cy="590169"/>
          </a:xfrm>
        </p:grpSpPr>
        <p:pic>
          <p:nvPicPr>
            <p:cNvPr id="8" name="Picture 12"/>
            <p:cNvPicPr>
              <a:picLocks noChangeAspect="1"/>
            </p:cNvPicPr>
            <p:nvPr/>
          </p:nvPicPr>
          <p:blipFill>
            <a:blip r:embed="rId2" cstate="print"/>
            <a:srcRect/>
            <a:stretch>
              <a:fillRect/>
            </a:stretch>
          </p:blipFill>
          <p:spPr bwMode="auto">
            <a:xfrm>
              <a:off x="8270332" y="1445722"/>
              <a:ext cx="831820" cy="565150"/>
            </a:xfrm>
            <a:prstGeom prst="rect">
              <a:avLst/>
            </a:prstGeom>
            <a:noFill/>
            <a:ln w="9525">
              <a:noFill/>
              <a:miter lim="800000"/>
              <a:headEnd/>
              <a:tailEnd/>
            </a:ln>
          </p:spPr>
        </p:pic>
        <p:sp>
          <p:nvSpPr>
            <p:cNvPr id="9"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fontAlgn="base" hangingPunct="1">
                <a:spcBef>
                  <a:spcPct val="0"/>
                </a:spcBef>
                <a:spcAft>
                  <a:spcPct val="0"/>
                </a:spcAft>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fontAlgn="base" hangingPunct="1">
                <a:spcBef>
                  <a:spcPct val="0"/>
                </a:spcBef>
                <a:spcAft>
                  <a:spcPct val="0"/>
                </a:spcAft>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10" name="Rechthoek 9"/>
          <p:cNvSpPr/>
          <p:nvPr/>
        </p:nvSpPr>
        <p:spPr>
          <a:xfrm>
            <a:off x="3635896" y="5846910"/>
            <a:ext cx="4572000" cy="461665"/>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sz="800">
                <a:solidFill>
                  <a:srgbClr val="000000"/>
                </a:solidFill>
                <a:latin typeface="Aria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800">
              <a:solidFill>
                <a:srgbClr val="000000"/>
              </a:solidFill>
              <a:latin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title"/>
          </p:nvPr>
        </p:nvSpPr>
        <p:spPr/>
        <p:txBody>
          <a:bodyPr/>
          <a:lstStyle/>
          <a:p>
            <a:r>
              <a:rPr lang="nl-NL"/>
              <a:t>History</a:t>
            </a:r>
          </a:p>
        </p:txBody>
      </p:sp>
      <p:sp>
        <p:nvSpPr>
          <p:cNvPr id="3" name="Tijdelijke aanduiding voor inhoud 2"/>
          <p:cNvSpPr>
            <a:spLocks noGrp="1"/>
          </p:cNvSpPr>
          <p:nvPr>
            <p:ph idx="1"/>
          </p:nvPr>
        </p:nvSpPr>
        <p:spPr/>
        <p:txBody>
          <a:bodyPr>
            <a:normAutofit/>
          </a:bodyPr>
          <a:lstStyle/>
          <a:p>
            <a:r>
              <a:rPr lang="nl-NL"/>
              <a:t>&lt; 2001: Commercial identifiers and/or case numbers: quite messy</a:t>
            </a:r>
          </a:p>
          <a:p>
            <a:r>
              <a:rPr lang="nl-NL"/>
              <a:t>2001: ‘LJN’ (national case law identifier)</a:t>
            </a:r>
          </a:p>
          <a:p>
            <a:pPr lvl="1"/>
            <a:r>
              <a:rPr lang="nl-NL"/>
              <a:t>For all decisions in internal judiciary portal:</a:t>
            </a:r>
          </a:p>
          <a:p>
            <a:pPr lvl="2"/>
            <a:r>
              <a:rPr lang="nl-NL"/>
              <a:t>Public website</a:t>
            </a:r>
          </a:p>
          <a:p>
            <a:pPr lvl="2"/>
            <a:r>
              <a:rPr lang="nl-NL"/>
              <a:t>Internal database</a:t>
            </a:r>
          </a:p>
          <a:p>
            <a:pPr lvl="2"/>
            <a:r>
              <a:rPr lang="nl-NL"/>
              <a:t>(Most) commercial periodicals </a:t>
            </a:r>
          </a:p>
          <a:p>
            <a:r>
              <a:rPr lang="nl-NL"/>
              <a:t>2006: LJN-index online.</a:t>
            </a:r>
          </a:p>
          <a:p>
            <a:endParaRPr lang="nl-NL"/>
          </a:p>
        </p:txBody>
      </p:sp>
    </p:spTree>
    <p:extLst>
      <p:ext uri="{BB962C8B-B14F-4D97-AF65-F5344CB8AC3E}">
        <p14:creationId xmlns:p14="http://schemas.microsoft.com/office/powerpoint/2010/main" val="383962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title"/>
          </p:nvPr>
        </p:nvSpPr>
        <p:spPr/>
        <p:txBody>
          <a:bodyPr/>
          <a:lstStyle/>
          <a:p>
            <a:r>
              <a:rPr lang="nl-NL"/>
              <a:t>History</a:t>
            </a:r>
          </a:p>
        </p:txBody>
      </p:sp>
      <p:sp>
        <p:nvSpPr>
          <p:cNvPr id="3" name="Tijdelijke aanduiding voor inhoud 2"/>
          <p:cNvSpPr>
            <a:spLocks noGrp="1"/>
          </p:cNvSpPr>
          <p:nvPr>
            <p:ph idx="1"/>
          </p:nvPr>
        </p:nvSpPr>
        <p:spPr/>
        <p:txBody>
          <a:bodyPr>
            <a:normAutofit/>
          </a:bodyPr>
          <a:lstStyle/>
          <a:p>
            <a:r>
              <a:rPr lang="nl-NL"/>
              <a:t>2013: LJN &gt;&gt; ECLI</a:t>
            </a:r>
          </a:p>
          <a:p>
            <a:pPr lvl="1"/>
            <a:r>
              <a:rPr lang="nl-NL"/>
              <a:t>Backwards compatible:</a:t>
            </a:r>
          </a:p>
          <a:p>
            <a:pPr lvl="2"/>
            <a:r>
              <a:rPr lang="nl-NL"/>
              <a:t>ECLI:NL:RBROT:2012:</a:t>
            </a:r>
            <a:r>
              <a:rPr lang="nl-NL">
                <a:solidFill>
                  <a:srgbClr val="FF0000"/>
                </a:solidFill>
              </a:rPr>
              <a:t>BW5386</a:t>
            </a:r>
          </a:p>
          <a:p>
            <a:pPr lvl="2"/>
            <a:r>
              <a:rPr lang="nl-NL"/>
              <a:t>ECLI:NL:RBROT:2016:</a:t>
            </a:r>
            <a:r>
              <a:rPr lang="nl-NL">
                <a:solidFill>
                  <a:srgbClr val="FF0000"/>
                </a:solidFill>
              </a:rPr>
              <a:t>3924</a:t>
            </a:r>
          </a:p>
          <a:p>
            <a:pPr lvl="1"/>
            <a:r>
              <a:rPr lang="nl-NL"/>
              <a:t>More internal decisions</a:t>
            </a:r>
          </a:p>
          <a:p>
            <a:pPr lvl="1"/>
            <a:r>
              <a:rPr lang="nl-NL"/>
              <a:t>More commercial periodicals</a:t>
            </a:r>
          </a:p>
          <a:p>
            <a:pPr lvl="1"/>
            <a:r>
              <a:rPr lang="nl-NL"/>
              <a:t>Register </a:t>
            </a:r>
            <a:r>
              <a:rPr lang="nl-NL" smtClean="0"/>
              <a:t>fully integrated with decision database</a:t>
            </a:r>
            <a:endParaRPr lang="nl-NL"/>
          </a:p>
          <a:p>
            <a:r>
              <a:rPr lang="nl-NL"/>
              <a:t>2014: Connected to ECLI search engine.</a:t>
            </a:r>
          </a:p>
          <a:p>
            <a:endParaRPr lang="nl-NL"/>
          </a:p>
          <a:p>
            <a:pPr lvl="1"/>
            <a:endParaRPr lang="nl-NL"/>
          </a:p>
          <a:p>
            <a:endParaRPr lang="nl-NL"/>
          </a:p>
          <a:p>
            <a:endParaRPr lang="nl-NL"/>
          </a:p>
        </p:txBody>
      </p:sp>
    </p:spTree>
    <p:extLst>
      <p:ext uri="{BB962C8B-B14F-4D97-AF65-F5344CB8AC3E}">
        <p14:creationId xmlns:p14="http://schemas.microsoft.com/office/powerpoint/2010/main" val="3933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title"/>
          </p:nvPr>
        </p:nvSpPr>
        <p:spPr/>
        <p:txBody>
          <a:bodyPr/>
          <a:lstStyle/>
          <a:p>
            <a:r>
              <a:rPr lang="nl-NL"/>
              <a:t>The Register</a:t>
            </a:r>
          </a:p>
        </p:txBody>
      </p:sp>
      <p:sp>
        <p:nvSpPr>
          <p:cNvPr id="3" name="Tijdelijke aanduiding voor inhoud 2"/>
          <p:cNvSpPr>
            <a:spLocks noGrp="1"/>
          </p:cNvSpPr>
          <p:nvPr>
            <p:ph idx="1"/>
          </p:nvPr>
        </p:nvSpPr>
        <p:spPr/>
        <p:txBody>
          <a:bodyPr>
            <a:normAutofit/>
          </a:bodyPr>
          <a:lstStyle/>
          <a:p>
            <a:r>
              <a:rPr lang="nl-NL"/>
              <a:t>ECLI can be assigned to:</a:t>
            </a:r>
          </a:p>
          <a:p>
            <a:pPr lvl="2"/>
            <a:r>
              <a:rPr lang="nl-NL"/>
              <a:t>All decisions in public judiciary database</a:t>
            </a:r>
          </a:p>
          <a:p>
            <a:pPr lvl="2"/>
            <a:r>
              <a:rPr lang="nl-NL"/>
              <a:t>All decisions in internal judiciary database</a:t>
            </a:r>
          </a:p>
          <a:p>
            <a:pPr lvl="2"/>
            <a:r>
              <a:rPr lang="nl-NL"/>
              <a:t>All decisions published by every legal publisher, from whatever date</a:t>
            </a:r>
          </a:p>
          <a:p>
            <a:r>
              <a:rPr lang="nl-NL"/>
              <a:t>Publishers can register additional identifiers</a:t>
            </a:r>
          </a:p>
          <a:p>
            <a:r>
              <a:rPr lang="nl-NL" smtClean="0"/>
              <a:t>Registration webservice is free </a:t>
            </a:r>
            <a:r>
              <a:rPr lang="nl-NL"/>
              <a:t>of charge. </a:t>
            </a:r>
          </a:p>
          <a:p>
            <a:pPr lvl="1"/>
            <a:endParaRPr lang="nl-NL"/>
          </a:p>
          <a:p>
            <a:endParaRPr lang="nl-NL"/>
          </a:p>
          <a:p>
            <a:endParaRPr lang="nl-NL"/>
          </a:p>
        </p:txBody>
      </p:sp>
    </p:spTree>
    <p:extLst>
      <p:ext uri="{BB962C8B-B14F-4D97-AF65-F5344CB8AC3E}">
        <p14:creationId xmlns:p14="http://schemas.microsoft.com/office/powerpoint/2010/main" val="4042080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title"/>
          </p:nvPr>
        </p:nvSpPr>
        <p:spPr/>
        <p:txBody>
          <a:bodyPr/>
          <a:lstStyle/>
          <a:p>
            <a:r>
              <a:rPr lang="nl-NL"/>
              <a:t>Metadata &amp; Linked Data</a:t>
            </a:r>
          </a:p>
        </p:txBody>
      </p:sp>
      <p:sp>
        <p:nvSpPr>
          <p:cNvPr id="3" name="Tijdelijke aanduiding voor inhoud 2"/>
          <p:cNvSpPr>
            <a:spLocks noGrp="1"/>
          </p:cNvSpPr>
          <p:nvPr>
            <p:ph idx="1"/>
          </p:nvPr>
        </p:nvSpPr>
        <p:spPr/>
        <p:txBody>
          <a:bodyPr>
            <a:normAutofit/>
          </a:bodyPr>
          <a:lstStyle/>
          <a:p>
            <a:r>
              <a:rPr lang="nl-NL"/>
              <a:t>Metadata &amp; search important for transparency </a:t>
            </a:r>
          </a:p>
          <a:p>
            <a:pPr lvl="1"/>
            <a:endParaRPr lang="nl-NL"/>
          </a:p>
          <a:p>
            <a:endParaRPr lang="nl-NL"/>
          </a:p>
          <a:p>
            <a:endParaRPr lang="nl-NL"/>
          </a:p>
        </p:txBody>
      </p:sp>
    </p:spTree>
    <p:extLst>
      <p:ext uri="{BB962C8B-B14F-4D97-AF65-F5344CB8AC3E}">
        <p14:creationId xmlns:p14="http://schemas.microsoft.com/office/powerpoint/2010/main" val="88964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pic>
        <p:nvPicPr>
          <p:cNvPr id="7" name="Afbeelding 6"/>
          <p:cNvPicPr>
            <a:picLocks noChangeAspect="1"/>
          </p:cNvPicPr>
          <p:nvPr/>
        </p:nvPicPr>
        <p:blipFill>
          <a:blip r:embed="rId2"/>
          <a:stretch>
            <a:fillRect/>
          </a:stretch>
        </p:blipFill>
        <p:spPr>
          <a:xfrm>
            <a:off x="0" y="-27714"/>
            <a:ext cx="9171428" cy="6885714"/>
          </a:xfrm>
          <a:prstGeom prst="rect">
            <a:avLst/>
          </a:prstGeom>
        </p:spPr>
      </p:pic>
      <p:sp>
        <p:nvSpPr>
          <p:cNvPr id="10" name="Rechthoek 9"/>
          <p:cNvSpPr/>
          <p:nvPr/>
        </p:nvSpPr>
        <p:spPr>
          <a:xfrm>
            <a:off x="1835696" y="2996952"/>
            <a:ext cx="6120680"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1838747" y="4653136"/>
            <a:ext cx="2445221" cy="4320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1835696" y="5085184"/>
            <a:ext cx="2229197" cy="11654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1835695" y="3933055"/>
            <a:ext cx="6552729" cy="70429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107504" y="980563"/>
            <a:ext cx="2592288" cy="43221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73931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8" grpId="0" animBg="1"/>
      <p:bldP spid="8" grpId="1" animBg="1"/>
      <p:bldP spid="9" grpId="0" animBg="1"/>
      <p:bldP spid="12" grpId="0" animBg="1"/>
      <p:bldP spid="1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title"/>
          </p:nvPr>
        </p:nvSpPr>
        <p:spPr/>
        <p:txBody>
          <a:bodyPr/>
          <a:lstStyle/>
          <a:p>
            <a:r>
              <a:rPr lang="nl-NL"/>
              <a:t>Metadata &amp; Linked Data</a:t>
            </a:r>
          </a:p>
        </p:txBody>
      </p:sp>
      <p:sp>
        <p:nvSpPr>
          <p:cNvPr id="3" name="Tijdelijke aanduiding voor inhoud 2"/>
          <p:cNvSpPr>
            <a:spLocks noGrp="1"/>
          </p:cNvSpPr>
          <p:nvPr>
            <p:ph idx="1"/>
          </p:nvPr>
        </p:nvSpPr>
        <p:spPr/>
        <p:txBody>
          <a:bodyPr>
            <a:normAutofit/>
          </a:bodyPr>
          <a:lstStyle/>
          <a:p>
            <a:r>
              <a:rPr lang="nl-NL" smtClean="0"/>
              <a:t>2017</a:t>
            </a:r>
            <a:r>
              <a:rPr lang="nl-NL"/>
              <a:t>: automated link detection for decisions, legislation, parliamentary </a:t>
            </a:r>
            <a:r>
              <a:rPr lang="nl-NL" smtClean="0"/>
              <a:t>documents</a:t>
            </a:r>
          </a:p>
          <a:p>
            <a:r>
              <a:rPr lang="nl-NL" smtClean="0"/>
              <a:t>Implemented on Legal Linked Data website</a:t>
            </a:r>
          </a:p>
          <a:p>
            <a:pPr lvl="1"/>
            <a:r>
              <a:rPr lang="nl-NL" smtClean="0"/>
              <a:t>In the document text</a:t>
            </a:r>
          </a:p>
          <a:p>
            <a:pPr lvl="1"/>
            <a:r>
              <a:rPr lang="nl-NL" smtClean="0"/>
              <a:t>Search by link</a:t>
            </a:r>
          </a:p>
          <a:p>
            <a:r>
              <a:rPr lang="nl-NL" smtClean="0"/>
              <a:t>Deep link from case law database.</a:t>
            </a:r>
            <a:endParaRPr lang="nl-NL"/>
          </a:p>
          <a:p>
            <a:endParaRPr lang="nl-NL"/>
          </a:p>
          <a:p>
            <a:pPr lvl="1"/>
            <a:endParaRPr lang="nl-NL"/>
          </a:p>
          <a:p>
            <a:endParaRPr lang="nl-NL"/>
          </a:p>
          <a:p>
            <a:endParaRPr lang="nl-NL"/>
          </a:p>
        </p:txBody>
      </p:sp>
    </p:spTree>
    <p:extLst>
      <p:ext uri="{BB962C8B-B14F-4D97-AF65-F5344CB8AC3E}">
        <p14:creationId xmlns:p14="http://schemas.microsoft.com/office/powerpoint/2010/main" val="159234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p:txBody>
          <a:bodyPr/>
          <a:lstStyle/>
          <a:p>
            <a:r>
              <a:rPr lang="nl-NL"/>
              <a:t>Open Data</a:t>
            </a:r>
          </a:p>
        </p:txBody>
      </p:sp>
      <p:sp>
        <p:nvSpPr>
          <p:cNvPr id="3" name="Tijdelijke aanduiding voor inhoud 2"/>
          <p:cNvSpPr>
            <a:spLocks noGrp="1"/>
          </p:cNvSpPr>
          <p:nvPr>
            <p:ph idx="1"/>
          </p:nvPr>
        </p:nvSpPr>
        <p:spPr/>
        <p:txBody>
          <a:bodyPr>
            <a:normAutofit/>
          </a:bodyPr>
          <a:lstStyle/>
          <a:p>
            <a:r>
              <a:rPr lang="nl-NL"/>
              <a:t>2004: all decisions in public database in XML via FTP</a:t>
            </a:r>
          </a:p>
          <a:p>
            <a:r>
              <a:rPr lang="nl-NL"/>
              <a:t>2007: LJN-index via SOAP webservice</a:t>
            </a:r>
          </a:p>
          <a:p>
            <a:r>
              <a:rPr lang="nl-NL"/>
              <a:t>2013: decisions and ECLI register RDF / REST service.</a:t>
            </a:r>
          </a:p>
          <a:p>
            <a:endParaRPr lang="nl-NL"/>
          </a:p>
          <a:p>
            <a:pPr lvl="1"/>
            <a:endParaRPr lang="nl-NL"/>
          </a:p>
          <a:p>
            <a:endParaRPr lang="nl-NL"/>
          </a:p>
          <a:p>
            <a:endParaRPr lang="nl-NL"/>
          </a:p>
        </p:txBody>
      </p:sp>
    </p:spTree>
    <p:extLst>
      <p:ext uri="{BB962C8B-B14F-4D97-AF65-F5344CB8AC3E}">
        <p14:creationId xmlns:p14="http://schemas.microsoft.com/office/powerpoint/2010/main" val="412452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6525344"/>
            <a:ext cx="9144000"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hthoek 4"/>
          <p:cNvSpPr/>
          <p:nvPr/>
        </p:nvSpPr>
        <p:spPr>
          <a:xfrm rot="5400000">
            <a:off x="-2556284" y="3969060"/>
            <a:ext cx="5445224" cy="332656"/>
          </a:xfrm>
          <a:prstGeom prst="rect">
            <a:avLst/>
          </a:prstGeom>
          <a:solidFill>
            <a:srgbClr val="941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p:txBody>
          <a:bodyPr/>
          <a:lstStyle/>
          <a:p>
            <a:r>
              <a:rPr lang="nl-NL"/>
              <a:t>Standardisation</a:t>
            </a:r>
          </a:p>
        </p:txBody>
      </p:sp>
      <p:sp>
        <p:nvSpPr>
          <p:cNvPr id="3" name="Tijdelijke aanduiding voor inhoud 2"/>
          <p:cNvSpPr>
            <a:spLocks noGrp="1"/>
          </p:cNvSpPr>
          <p:nvPr>
            <p:ph idx="1"/>
          </p:nvPr>
        </p:nvSpPr>
        <p:spPr/>
        <p:txBody>
          <a:bodyPr>
            <a:normAutofit fontScale="92500"/>
          </a:bodyPr>
          <a:lstStyle/>
          <a:p>
            <a:r>
              <a:rPr lang="nl-NL"/>
              <a:t>LJN / ECLI adopted by Juriconnect, a public/private standardisation platform for legal information</a:t>
            </a:r>
          </a:p>
          <a:p>
            <a:r>
              <a:rPr lang="nl-NL"/>
              <a:t>ECLI is the only reliable and </a:t>
            </a:r>
            <a:r>
              <a:rPr lang="nl-NL" smtClean="0"/>
              <a:t>omnipresent </a:t>
            </a:r>
            <a:r>
              <a:rPr lang="nl-NL"/>
              <a:t>identifier</a:t>
            </a:r>
          </a:p>
          <a:p>
            <a:r>
              <a:rPr lang="nl-NL"/>
              <a:t>Prefered citation in the </a:t>
            </a:r>
            <a:r>
              <a:rPr lang="nl-NL" i="1"/>
              <a:t>de facto </a:t>
            </a:r>
            <a:r>
              <a:rPr lang="nl-NL"/>
              <a:t>legal citation guide</a:t>
            </a:r>
          </a:p>
          <a:p>
            <a:r>
              <a:rPr lang="nl-NL"/>
              <a:t>2013: ECLI replaced LJN on the comply or explain list of the Dutch IT Standardisation Board.</a:t>
            </a:r>
          </a:p>
          <a:p>
            <a:endParaRPr lang="nl-NL"/>
          </a:p>
          <a:p>
            <a:pPr lvl="1"/>
            <a:endParaRPr lang="nl-NL"/>
          </a:p>
          <a:p>
            <a:endParaRPr lang="nl-NL"/>
          </a:p>
          <a:p>
            <a:endParaRPr lang="nl-NL"/>
          </a:p>
        </p:txBody>
      </p:sp>
      <p:pic>
        <p:nvPicPr>
          <p:cNvPr id="6" name="Picture 5">
            <a:extLst>
              <a:ext uri="{FF2B5EF4-FFF2-40B4-BE49-F238E27FC236}">
                <a16:creationId xmlns:a16="http://schemas.microsoft.com/office/drawing/2014/main" xmlns="" id="{870C5868-F292-4786-8325-3F57C58F2248}"/>
              </a:ext>
            </a:extLst>
          </p:cNvPr>
          <p:cNvPicPr>
            <a:picLocks noChangeAspect="1"/>
          </p:cNvPicPr>
          <p:nvPr/>
        </p:nvPicPr>
        <p:blipFill>
          <a:blip r:embed="rId2"/>
          <a:stretch>
            <a:fillRect/>
          </a:stretch>
        </p:blipFill>
        <p:spPr>
          <a:xfrm>
            <a:off x="6671689" y="396044"/>
            <a:ext cx="2139655" cy="3573016"/>
          </a:xfrm>
          <a:prstGeom prst="rect">
            <a:avLst/>
          </a:prstGeom>
        </p:spPr>
      </p:pic>
    </p:spTree>
    <p:extLst>
      <p:ext uri="{BB962C8B-B14F-4D97-AF65-F5344CB8AC3E}">
        <p14:creationId xmlns:p14="http://schemas.microsoft.com/office/powerpoint/2010/main" val="164769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2524</TotalTime>
  <Words>380</Words>
  <Application>Microsoft Office PowerPoint</Application>
  <PresentationFormat>Diavoorstelling (4:3)</PresentationFormat>
  <Paragraphs>75</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Roboto</vt:lpstr>
      <vt:lpstr>Office-thema</vt:lpstr>
      <vt:lpstr>PowerPoint-presentatie</vt:lpstr>
      <vt:lpstr>History</vt:lpstr>
      <vt:lpstr>History</vt:lpstr>
      <vt:lpstr>The Register</vt:lpstr>
      <vt:lpstr>Metadata &amp; Linked Data</vt:lpstr>
      <vt:lpstr>PowerPoint-presentatie</vt:lpstr>
      <vt:lpstr>Metadata &amp; Linked Data</vt:lpstr>
      <vt:lpstr>Open Data</vt:lpstr>
      <vt:lpstr>Standardisation</vt:lpstr>
      <vt:lpstr>Coverage</vt:lpstr>
      <vt:lpstr>Publication Statistics</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Marc van Opijnen</dc:creator>
  <cp:lastModifiedBy>marc.opijnen@koop.overheid.nl</cp:lastModifiedBy>
  <cp:revision>185</cp:revision>
  <dcterms:created xsi:type="dcterms:W3CDTF">2014-02-01T11:01:43Z</dcterms:created>
  <dcterms:modified xsi:type="dcterms:W3CDTF">2017-06-19T12:29:01Z</dcterms:modified>
</cp:coreProperties>
</file>