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5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1" r:id="rId2"/>
    <p:sldMasterId id="2147483663" r:id="rId3"/>
    <p:sldMasterId id="2147483666" r:id="rId4"/>
    <p:sldMasterId id="2147483669" r:id="rId5"/>
    <p:sldMasterId id="2147483672" r:id="rId6"/>
  </p:sldMasterIdLst>
  <p:notesMasterIdLst>
    <p:notesMasterId r:id="rId26"/>
  </p:notesMasterIdLst>
  <p:sldIdLst>
    <p:sldId id="256" r:id="rId7"/>
    <p:sldId id="367" r:id="rId8"/>
    <p:sldId id="412" r:id="rId9"/>
    <p:sldId id="416" r:id="rId10"/>
    <p:sldId id="414" r:id="rId11"/>
    <p:sldId id="421" r:id="rId12"/>
    <p:sldId id="418" r:id="rId13"/>
    <p:sldId id="423" r:id="rId14"/>
    <p:sldId id="411" r:id="rId15"/>
    <p:sldId id="428" r:id="rId16"/>
    <p:sldId id="429" r:id="rId17"/>
    <p:sldId id="430" r:id="rId18"/>
    <p:sldId id="431" r:id="rId19"/>
    <p:sldId id="415" r:id="rId20"/>
    <p:sldId id="437" r:id="rId21"/>
    <p:sldId id="413" r:id="rId22"/>
    <p:sldId id="438" r:id="rId23"/>
    <p:sldId id="406" r:id="rId24"/>
    <p:sldId id="409" r:id="rId25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7"/>
      <p:bold r:id="rId28"/>
      <p:italic r:id="rId29"/>
      <p:boldItalic r:id="rId30"/>
    </p:embeddedFont>
    <p:embeddedFont>
      <p:font typeface="Roboto Slab" pitchFamily="2" charset="0"/>
      <p:regular r:id="rId31"/>
    </p:embeddedFont>
    <p:embeddedFont>
      <p:font typeface="Verdana" panose="020B0604030504040204" pitchFamily="34" charset="0"/>
      <p:regular r:id="rId32"/>
      <p:bold r:id="rId33"/>
      <p:italic r:id="rId34"/>
      <p:boldItalic r:id="rId35"/>
    </p:embeddedFont>
    <p:embeddedFont>
      <p:font typeface="Roboto Bk" pitchFamily="2" charset="0"/>
      <p:regular r:id="rId36"/>
    </p:embeddedFont>
    <p:embeddedFont>
      <p:font typeface="Roboto" panose="02000000000000000000" pitchFamily="2" charset="0"/>
      <p:regular r:id="rId37"/>
      <p:bold r:id="rId38"/>
      <p:italic r:id="rId39"/>
    </p:embeddedFont>
  </p:embeddedFontLst>
  <p:defaultTextStyle>
    <a:defPPr>
      <a:defRPr lang="en-US"/>
    </a:defPPr>
    <a:lvl1pPr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09">
          <p15:clr>
            <a:srgbClr val="A4A3A4"/>
          </p15:clr>
        </p15:guide>
        <p15:guide id="2" orient="horz" pos="1270">
          <p15:clr>
            <a:srgbClr val="A4A3A4"/>
          </p15:clr>
        </p15:guide>
        <p15:guide id="3" orient="horz" pos="924">
          <p15:clr>
            <a:srgbClr val="A4A3A4"/>
          </p15:clr>
        </p15:guide>
        <p15:guide id="4" orient="horz" pos="234">
          <p15:clr>
            <a:srgbClr val="A4A3A4"/>
          </p15:clr>
        </p15:guide>
        <p15:guide id="5" orient="horz" pos="608">
          <p15:clr>
            <a:srgbClr val="A4A3A4"/>
          </p15:clr>
        </p15:guide>
        <p15:guide id="6" orient="horz" pos="1049">
          <p15:clr>
            <a:srgbClr val="A4A3A4"/>
          </p15:clr>
        </p15:guide>
        <p15:guide id="7" pos="1193">
          <p15:clr>
            <a:srgbClr val="A4A3A4"/>
          </p15:clr>
        </p15:guide>
        <p15:guide id="8" pos="5541">
          <p15:clr>
            <a:srgbClr val="A4A3A4"/>
          </p15:clr>
        </p15:guide>
        <p15:guide id="9" pos="146">
          <p15:clr>
            <a:srgbClr val="A4A3A4"/>
          </p15:clr>
        </p15:guide>
        <p15:guide id="10" pos="3237">
          <p15:clr>
            <a:srgbClr val="A4A3A4"/>
          </p15:clr>
        </p15:guide>
        <p15:guide id="11" pos="350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4DA2"/>
    <a:srgbClr val="006C87"/>
    <a:srgbClr val="0C4FA2"/>
    <a:srgbClr val="00AAE6"/>
    <a:srgbClr val="5D4F35"/>
    <a:srgbClr val="A82A2A"/>
    <a:srgbClr val="B40000"/>
    <a:srgbClr val="857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03" autoAdjust="0"/>
    <p:restoredTop sz="75528" autoAdjust="0"/>
  </p:normalViewPr>
  <p:slideViewPr>
    <p:cSldViewPr snapToGrid="0" snapToObjects="1">
      <p:cViewPr varScale="1">
        <p:scale>
          <a:sx n="116" d="100"/>
          <a:sy n="116" d="100"/>
        </p:scale>
        <p:origin x="1086" y="96"/>
      </p:cViewPr>
      <p:guideLst>
        <p:guide orient="horz" pos="3009"/>
        <p:guide orient="horz" pos="1270"/>
        <p:guide orient="horz" pos="924"/>
        <p:guide orient="horz" pos="234"/>
        <p:guide orient="horz" pos="608"/>
        <p:guide orient="horz" pos="1049"/>
        <p:guide pos="1193"/>
        <p:guide pos="5541"/>
        <p:guide pos="146"/>
        <p:guide pos="3237"/>
        <p:guide pos="350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70" d="100"/>
        <a:sy n="270" d="100"/>
      </p:scale>
      <p:origin x="0" y="18320"/>
    </p:cViewPr>
  </p:sorterViewPr>
  <p:notesViewPr>
    <p:cSldViewPr snapToGrid="0" snapToObjects="1">
      <p:cViewPr varScale="1">
        <p:scale>
          <a:sx n="98" d="100"/>
          <a:sy n="98" d="100"/>
        </p:scale>
        <p:origin x="-3516" y="-96"/>
      </p:cViewPr>
      <p:guideLst>
        <p:guide orient="horz" pos="2880"/>
        <p:guide pos="2160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notesMaster" Target="notesMasters/notesMaster1.xml"/><Relationship Id="rId39" Type="http://schemas.openxmlformats.org/officeDocument/2006/relationships/font" Target="fonts/font13.fntdata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font" Target="fonts/font8.fntdata"/><Relationship Id="rId42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font" Target="fonts/font7.fntdata"/><Relationship Id="rId38" Type="http://schemas.openxmlformats.org/officeDocument/2006/relationships/font" Target="fonts/font12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font" Target="fonts/font3.fntdata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font" Target="fonts/font6.fntdata"/><Relationship Id="rId37" Type="http://schemas.openxmlformats.org/officeDocument/2006/relationships/font" Target="fonts/font11.fntdata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font" Target="fonts/font2.fntdata"/><Relationship Id="rId36" Type="http://schemas.openxmlformats.org/officeDocument/2006/relationships/font" Target="fonts/font10.fntdata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font" Target="fonts/font5.fnt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font" Target="fonts/font9.fntdata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AFC22D5-D33C-42AC-B111-3CC5BEAD287F}" type="datetimeFigureOut">
              <a:rPr lang="el-GR"/>
              <a:pPr>
                <a:defRPr/>
              </a:pPr>
              <a:t>19/6/2017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l-GR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l-GR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6EDEF43-D12D-4E4A-957D-9691B644A676}" type="slidenum">
              <a:rPr lang="el-GR"/>
              <a:pPr>
                <a:defRPr/>
              </a:pPr>
              <a:t>‹nr.›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465113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l-GR" sz="1200" b="1" dirty="0" smtClean="0">
              <a:solidFill>
                <a:srgbClr val="353535"/>
              </a:solidFill>
              <a:latin typeface="AppleSystemUIFontBold"/>
            </a:endParaRPr>
          </a:p>
          <a:p>
            <a:pPr eaLnBrk="1" hangingPunct="1">
              <a:spcBef>
                <a:spcPct val="0"/>
              </a:spcBef>
            </a:pPr>
            <a:endParaRPr lang="en-US" altLang="el-GR" dirty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E166FC3-CB6C-41FD-9118-A2D521584BB7}" type="slidenum">
              <a:rPr lang="el-GR" altLang="el-GR" smtClean="0"/>
              <a:pPr/>
              <a:t>1</a:t>
            </a:fld>
            <a:endParaRPr lang="el-GR" altLang="el-GR"/>
          </a:p>
        </p:txBody>
      </p:sp>
    </p:spTree>
    <p:extLst>
      <p:ext uri="{BB962C8B-B14F-4D97-AF65-F5344CB8AC3E}">
        <p14:creationId xmlns:p14="http://schemas.microsoft.com/office/powerpoint/2010/main" val="3905178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457200" indent="-457200" algn="l">
              <a:lnSpc>
                <a:spcPct val="85000"/>
              </a:lnSpc>
              <a:buFontTx/>
              <a:buAutoNum type="arabicPeriod"/>
            </a:pPr>
            <a:r>
              <a:rPr lang="es-ES_tradnl" altLang="el-GR" dirty="0" smtClean="0"/>
              <a:t>que recoge el art. 191.2 del Tratado de Funcionamiento de la </a:t>
            </a:r>
            <a:r>
              <a:rPr lang="es-ES_tradnl" altLang="el-GR" dirty="0" err="1" smtClean="0"/>
              <a:t>Union</a:t>
            </a:r>
            <a:r>
              <a:rPr lang="es-ES_tradnl" altLang="el-GR" dirty="0" smtClean="0"/>
              <a:t> Europea y determino la Directiva 2004/35/CE, de 21 de abril, sobre responsabilidad</a:t>
            </a:r>
          </a:p>
          <a:p>
            <a:pPr marL="457200" indent="-457200" algn="l">
              <a:lnSpc>
                <a:spcPct val="85000"/>
              </a:lnSpc>
              <a:buFontTx/>
              <a:buAutoNum type="arabicPeriod"/>
            </a:pPr>
            <a:r>
              <a:rPr lang="es-ES_tradnl" altLang="el-GR" dirty="0" smtClean="0"/>
              <a:t> </a:t>
            </a:r>
            <a:r>
              <a:rPr lang="it-IT" altLang="el-GR" dirty="0" smtClean="0"/>
              <a:t>artt. 26, 45, 46, 49, 50, 56 e 57 del Trattato sul Funzionamento dell’Unione Europea; da un altro canto, comporta che i</a:t>
            </a:r>
          </a:p>
          <a:p>
            <a:pPr marL="457200" indent="-457200" algn="l">
              <a:lnSpc>
                <a:spcPct val="85000"/>
              </a:lnSpc>
              <a:buFontTx/>
              <a:buAutoNum type="arabicPeriod"/>
            </a:pPr>
            <a:r>
              <a:rPr lang="es-ES_tradnl" altLang="el-GR" dirty="0" smtClean="0"/>
              <a:t>y determino la Directiva 2004/35/CE, de 21 de abril, sobre responsabilidad</a:t>
            </a:r>
            <a:endParaRPr lang="it-IT" altLang="el-GR" dirty="0" smtClean="0"/>
          </a:p>
          <a:p>
            <a:pPr marL="457200" indent="-457200" algn="l">
              <a:lnSpc>
                <a:spcPct val="85000"/>
              </a:lnSpc>
              <a:buFontTx/>
              <a:buAutoNum type="arabicPeriod"/>
            </a:pPr>
            <a:r>
              <a:rPr lang="it-IT" altLang="el-GR" dirty="0" smtClean="0"/>
              <a:t> Peraltro, neppure la direttiva del Parlamento europeo e del Consiglio, dell’11 dicembre 2007, n. 2007/66/CE, la cui attuazione </a:t>
            </a:r>
          </a:p>
          <a:p>
            <a:pPr marL="457200" indent="-457200" algn="l">
              <a:lnSpc>
                <a:spcPct val="85000"/>
              </a:lnSpc>
              <a:buFontTx/>
              <a:buAutoNum type="arabicPeriod"/>
            </a:pPr>
            <a:endParaRPr lang="el-GR" altLang="el-GR" dirty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CAE1FD5-5142-4FCD-B66E-AE2544D286B9}" type="slidenum">
              <a:rPr lang="el-GR" altLang="el-GR" smtClean="0">
                <a:solidFill>
                  <a:prstClr val="black"/>
                </a:solidFill>
              </a:rPr>
              <a:pPr/>
              <a:t>11</a:t>
            </a:fld>
            <a:endParaRPr lang="el-GR" alt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7063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457200" indent="-457200" algn="l">
              <a:lnSpc>
                <a:spcPct val="85000"/>
              </a:lnSpc>
              <a:buFontTx/>
              <a:buAutoNum type="arabicPeriod"/>
            </a:pPr>
            <a:endParaRPr lang="es-ES_tradnl" altLang="el-GR" dirty="0" smtClean="0"/>
          </a:p>
          <a:p>
            <a:pPr marL="457200" indent="-457200" algn="l">
              <a:lnSpc>
                <a:spcPct val="85000"/>
              </a:lnSpc>
              <a:buFontTx/>
              <a:buAutoNum type="arabicPeriod"/>
            </a:pPr>
            <a:r>
              <a:rPr lang="es-ES_tradnl" altLang="el-GR" dirty="0" smtClean="0"/>
              <a:t>que recoge el art. 191.2 del Tratado de Funcionamiento de la </a:t>
            </a:r>
            <a:r>
              <a:rPr lang="es-ES_tradnl" altLang="el-GR" dirty="0" err="1" smtClean="0"/>
              <a:t>Union</a:t>
            </a:r>
            <a:r>
              <a:rPr lang="es-ES_tradnl" altLang="el-GR" dirty="0" smtClean="0"/>
              <a:t> Europea y determino la Directiva 2004/35/CE, de 21 de abril, sobre responsabilidad</a:t>
            </a:r>
          </a:p>
          <a:p>
            <a:pPr marL="457200" indent="-457200" algn="l">
              <a:lnSpc>
                <a:spcPct val="85000"/>
              </a:lnSpc>
              <a:buFontTx/>
              <a:buAutoNum type="arabicPeriod"/>
            </a:pPr>
            <a:r>
              <a:rPr lang="es-ES_tradnl" altLang="el-GR" dirty="0" smtClean="0"/>
              <a:t> </a:t>
            </a:r>
            <a:r>
              <a:rPr lang="it-IT" altLang="el-GR" dirty="0" smtClean="0"/>
              <a:t>artt. 26, 45, 46, 49, 50, 56 e 57 del Trattato sul Funzionamento dell’Unione Europea; da un altro canto, comporta che i</a:t>
            </a:r>
          </a:p>
          <a:p>
            <a:pPr marL="457200" indent="-457200" algn="l">
              <a:lnSpc>
                <a:spcPct val="85000"/>
              </a:lnSpc>
              <a:buFontTx/>
              <a:buAutoNum type="arabicPeriod"/>
            </a:pPr>
            <a:r>
              <a:rPr lang="es-ES_tradnl" altLang="el-GR" dirty="0" smtClean="0"/>
              <a:t>y determino la Directiva 2004/35/CE, de 21 de abril, sobre responsabilidad</a:t>
            </a:r>
            <a:endParaRPr lang="it-IT" altLang="el-GR" dirty="0" smtClean="0"/>
          </a:p>
          <a:p>
            <a:pPr marL="457200" indent="-457200" algn="l">
              <a:lnSpc>
                <a:spcPct val="85000"/>
              </a:lnSpc>
              <a:buFontTx/>
              <a:buAutoNum type="arabicPeriod"/>
            </a:pPr>
            <a:r>
              <a:rPr lang="it-IT" altLang="el-GR" dirty="0" smtClean="0"/>
              <a:t> Peraltro, neppure la direttiva del Parlamento europeo e del Consiglio, dell’11 dicembre 2007, n. 2007/66/CE, la cui attuazione </a:t>
            </a:r>
          </a:p>
          <a:p>
            <a:pPr marL="457200" indent="-457200" algn="l">
              <a:lnSpc>
                <a:spcPct val="85000"/>
              </a:lnSpc>
              <a:buFontTx/>
              <a:buAutoNum type="arabicPeriod"/>
            </a:pPr>
            <a:endParaRPr lang="el-GR" altLang="el-GR" dirty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CAE1FD5-5142-4FCD-B66E-AE2544D286B9}" type="slidenum">
              <a:rPr lang="el-GR" altLang="el-GR" smtClean="0">
                <a:solidFill>
                  <a:prstClr val="black"/>
                </a:solidFill>
              </a:rPr>
              <a:pPr/>
              <a:t>12</a:t>
            </a:fld>
            <a:endParaRPr lang="el-GR" alt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7063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457200" indent="-457200" algn="l">
              <a:lnSpc>
                <a:spcPct val="85000"/>
              </a:lnSpc>
              <a:buFontTx/>
              <a:buAutoNum type="arabicPeriod"/>
            </a:pPr>
            <a:r>
              <a:rPr lang="es-ES_tradnl" altLang="el-GR" dirty="0" smtClean="0"/>
              <a:t>que recoge el art. 191.2 del Tratado de Funcionamiento de la </a:t>
            </a:r>
            <a:r>
              <a:rPr lang="es-ES_tradnl" altLang="el-GR" dirty="0" err="1" smtClean="0"/>
              <a:t>Union</a:t>
            </a:r>
            <a:r>
              <a:rPr lang="es-ES_tradnl" altLang="el-GR" dirty="0" smtClean="0"/>
              <a:t> Europea y determino la Directiva 2004/35/CE, de 21 de abril, sobre responsabilidad</a:t>
            </a:r>
          </a:p>
          <a:p>
            <a:pPr marL="457200" indent="-457200" algn="l">
              <a:lnSpc>
                <a:spcPct val="85000"/>
              </a:lnSpc>
              <a:buFontTx/>
              <a:buAutoNum type="arabicPeriod"/>
            </a:pPr>
            <a:r>
              <a:rPr lang="es-ES_tradnl" altLang="el-GR" dirty="0" smtClean="0"/>
              <a:t> </a:t>
            </a:r>
            <a:r>
              <a:rPr lang="it-IT" altLang="el-GR" dirty="0" smtClean="0"/>
              <a:t>artt. 26, 45, 46, 49, 50, 56 e 57 del Trattato sul Funzionamento dell’Unione Europea; da un altro canto, comporta che i</a:t>
            </a:r>
          </a:p>
          <a:p>
            <a:pPr marL="457200" indent="-457200" algn="l">
              <a:lnSpc>
                <a:spcPct val="85000"/>
              </a:lnSpc>
              <a:buFontTx/>
              <a:buAutoNum type="arabicPeriod"/>
            </a:pPr>
            <a:r>
              <a:rPr lang="es-ES_tradnl" altLang="el-GR" dirty="0" smtClean="0"/>
              <a:t>y determino la Directiva 2004/35/CE, de 21 de abril, sobre responsabilidad</a:t>
            </a:r>
            <a:endParaRPr lang="it-IT" altLang="el-GR" dirty="0" smtClean="0"/>
          </a:p>
          <a:p>
            <a:pPr marL="457200" indent="-457200" algn="l">
              <a:lnSpc>
                <a:spcPct val="85000"/>
              </a:lnSpc>
              <a:buFontTx/>
              <a:buAutoNum type="arabicPeriod"/>
            </a:pPr>
            <a:r>
              <a:rPr lang="it-IT" altLang="el-GR" dirty="0" smtClean="0"/>
              <a:t> Peraltro, neppure la direttiva del Parlamento europeo e del Consiglio, dell’11 dicembre 2007, n. 2007/66/CE, la cui attuazione </a:t>
            </a:r>
          </a:p>
          <a:p>
            <a:pPr marL="457200" indent="-457200" algn="l">
              <a:lnSpc>
                <a:spcPct val="85000"/>
              </a:lnSpc>
              <a:buFontTx/>
              <a:buAutoNum type="arabicPeriod"/>
            </a:pPr>
            <a:endParaRPr lang="el-GR" altLang="el-GR" dirty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CAE1FD5-5142-4FCD-B66E-AE2544D286B9}" type="slidenum">
              <a:rPr lang="el-GR" altLang="el-GR" smtClean="0">
                <a:solidFill>
                  <a:prstClr val="black"/>
                </a:solidFill>
              </a:rPr>
              <a:pPr/>
              <a:t>13</a:t>
            </a:fld>
            <a:endParaRPr lang="el-GR" alt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7063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l-GR"/>
              <a:t>Feel free to manage – design – arrange your content in one, two or more columns at the above two rectangular areas!</a:t>
            </a:r>
            <a:endParaRPr lang="el-GR" altLang="el-GR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CAE1FD5-5142-4FCD-B66E-AE2544D286B9}" type="slidenum">
              <a:rPr lang="el-GR" altLang="el-GR" smtClean="0">
                <a:solidFill>
                  <a:prstClr val="black"/>
                </a:solidFill>
              </a:rPr>
              <a:pPr/>
              <a:t>14</a:t>
            </a:fld>
            <a:endParaRPr lang="el-GR" alt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7063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l-GR"/>
              <a:t>Feel free to manage – design – arrange your content in one, two or more columns at the above two rectangular areas!</a:t>
            </a:r>
            <a:endParaRPr lang="el-GR" altLang="el-GR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CAE1FD5-5142-4FCD-B66E-AE2544D286B9}" type="slidenum">
              <a:rPr lang="el-GR" altLang="el-GR" smtClean="0">
                <a:solidFill>
                  <a:prstClr val="black"/>
                </a:solidFill>
              </a:rPr>
              <a:pPr/>
              <a:t>15</a:t>
            </a:fld>
            <a:endParaRPr lang="el-GR" alt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7063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whom is it oriented to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- legal expert + implementer (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sw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developer / rule writer)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- lowered entry barrier because the structure and architecture of the services is made available ; because most services are common and only the very specific language and legal aspects (where the real legal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knowlwedge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lies - national citation practice) is encoded and replaced by a single (proposed) identifier</a:t>
            </a:r>
          </a:p>
          <a:p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#proposed   1 or more than one identifier with a confidence that can be set: to be taken as they are or validated</a:t>
            </a:r>
          </a:p>
          <a:p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specific rules: custom features / common citation practices national rules </a:t>
            </a:r>
          </a:p>
          <a:p>
            <a:pPr eaLnBrk="1" hangingPunct="1">
              <a:spcBef>
                <a:spcPct val="0"/>
              </a:spcBef>
            </a:pPr>
            <a:endParaRPr lang="el-GR" altLang="el-GR" dirty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CAE1FD5-5142-4FCD-B66E-AE2544D286B9}" type="slidenum">
              <a:rPr lang="el-GR" altLang="el-GR" smtClean="0">
                <a:solidFill>
                  <a:prstClr val="black"/>
                </a:solidFill>
              </a:rPr>
              <a:pPr/>
              <a:t>16</a:t>
            </a:fld>
            <a:endParaRPr lang="el-GR" alt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7063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l-GR" altLang="el-GR" dirty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CAE1FD5-5142-4FCD-B66E-AE2544D286B9}" type="slidenum">
              <a:rPr lang="el-GR" altLang="el-GR" smtClean="0">
                <a:solidFill>
                  <a:prstClr val="black"/>
                </a:solidFill>
              </a:rPr>
              <a:pPr/>
              <a:t>17</a:t>
            </a:fld>
            <a:endParaRPr lang="el-GR" alt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7063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l-GR" dirty="0"/>
              <a:t>Feel free to manage – design – arrange your content in one, two or more columns at the above two rectangular areas!</a:t>
            </a:r>
            <a:endParaRPr lang="el-GR" altLang="el-GR" dirty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CAE1FD5-5142-4FCD-B66E-AE2544D286B9}" type="slidenum">
              <a:rPr lang="el-GR" altLang="el-GR" smtClean="0">
                <a:solidFill>
                  <a:prstClr val="black"/>
                </a:solidFill>
              </a:rPr>
              <a:pPr/>
              <a:t>18</a:t>
            </a:fld>
            <a:endParaRPr lang="el-GR" alt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783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altLang="el-GR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1A7DD06-A46E-46E6-B89A-4CCAE331AB2B}" type="slidenum">
              <a:rPr lang="el-GR" altLang="el-GR" smtClean="0">
                <a:solidFill>
                  <a:prstClr val="black"/>
                </a:solidFill>
              </a:rPr>
              <a:pPr/>
              <a:t>19</a:t>
            </a:fld>
            <a:endParaRPr lang="el-GR" alt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4718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l-GR" altLang="el-GR" dirty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CAE1FD5-5142-4FCD-B66E-AE2544D286B9}" type="slidenum">
              <a:rPr lang="el-GR" altLang="el-GR" smtClean="0">
                <a:solidFill>
                  <a:prstClr val="black"/>
                </a:solidFill>
              </a:rPr>
              <a:pPr/>
              <a:t>3</a:t>
            </a:fld>
            <a:endParaRPr lang="el-GR" alt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7063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85750" indent="-285750" algn="l">
              <a:lnSpc>
                <a:spcPct val="85000"/>
              </a:lnSpc>
              <a:buFont typeface="Arial"/>
              <a:buChar char="•"/>
            </a:pPr>
            <a:r>
              <a:rPr lang="en-US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extensible and customizable automatic legal link extraction software</a:t>
            </a:r>
          </a:p>
          <a:p>
            <a:pPr marL="285750" indent="-285750" algn="l">
              <a:lnSpc>
                <a:spcPct val="85000"/>
              </a:lnSpc>
              <a:buFont typeface="Arial"/>
              <a:buChar char="•"/>
            </a:pPr>
            <a:endParaRPr lang="en-US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285750" indent="-285750" algn="l">
              <a:lnSpc>
                <a:spcPct val="85000"/>
              </a:lnSpc>
              <a:buFont typeface="Arial"/>
              <a:buChar char="•"/>
            </a:pP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m</a:t>
            </a:r>
            <a:r>
              <a:rPr lang="en-US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ultilingual</a:t>
            </a:r>
            <a:r>
              <a:rPr lang="en-US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and multi jurisdiction scale</a:t>
            </a:r>
          </a:p>
          <a:p>
            <a:pPr marL="285750" indent="-285750" algn="l">
              <a:lnSpc>
                <a:spcPct val="85000"/>
              </a:lnSpc>
              <a:buFont typeface="Arial"/>
              <a:buChar char="•"/>
            </a:pPr>
            <a:endParaRPr lang="en-US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285750" indent="-285750" algn="l">
              <a:lnSpc>
                <a:spcPct val="85000"/>
              </a:lnSpc>
              <a:buFont typeface="Arial"/>
              <a:buChar char="•"/>
            </a:pP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o</a:t>
            </a:r>
            <a:r>
              <a:rPr lang="en-US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pen-source software toolkit / services</a:t>
            </a:r>
          </a:p>
          <a:p>
            <a:pPr marL="285750" indent="-285750" algn="l">
              <a:lnSpc>
                <a:spcPct val="85000"/>
              </a:lnSpc>
              <a:buFont typeface="Arial"/>
              <a:buChar char="•"/>
            </a:pPr>
            <a:endParaRPr lang="en-US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285750" indent="-285750" algn="l">
              <a:lnSpc>
                <a:spcPct val="85000"/>
              </a:lnSpc>
              <a:buFont typeface="Arial"/>
              <a:buChar char="•"/>
            </a:pP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Outcome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: o</a:t>
            </a:r>
            <a:r>
              <a:rPr lang="en-US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pen-source software toolkit / services</a:t>
            </a:r>
            <a:endParaRPr lang="en-US" altLang="el-GR" dirty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CAE1FD5-5142-4FCD-B66E-AE2544D286B9}" type="slidenum">
              <a:rPr lang="el-GR" altLang="el-GR" smtClean="0">
                <a:solidFill>
                  <a:prstClr val="black"/>
                </a:solidFill>
              </a:rPr>
              <a:pPr/>
              <a:t>4</a:t>
            </a:fld>
            <a:endParaRPr lang="el-GR" alt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7063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el-GR" noProof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c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ommon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features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and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patterns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in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legal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textual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citations</a:t>
            </a:r>
            <a:endParaRPr lang="it-IT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endParaRPr lang="en-US" sz="1200" u="non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u="non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u="non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combination of citation attributes or features</a:t>
            </a:r>
          </a:p>
          <a:p>
            <a:r>
              <a:rPr lang="fr-FR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Multiple citations:</a:t>
            </a:r>
          </a:p>
          <a:p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references to different documents of the same type or issued by the same authority</a:t>
            </a:r>
          </a:p>
          <a:p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references to different partitions of the same document</a:t>
            </a:r>
          </a:p>
          <a:p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Alias: a common name for the destination document</a:t>
            </a:r>
          </a:p>
          <a:p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Direct use of identifiers in the text</a:t>
            </a:r>
            <a:endParaRPr lang="en-US" dirty="0">
              <a:effectLst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CAE1FD5-5142-4FCD-B66E-AE2544D286B9}" type="slidenum">
              <a:rPr lang="el-GR" altLang="el-GR" smtClean="0">
                <a:solidFill>
                  <a:prstClr val="black"/>
                </a:solidFill>
              </a:rPr>
              <a:pPr/>
              <a:t>5</a:t>
            </a:fld>
            <a:endParaRPr lang="el-GR" alt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7063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Recommended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implementation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in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jFlex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endParaRPr lang="en-US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457200" indent="-457200" algn="l">
              <a:lnSpc>
                <a:spcPct val="85000"/>
              </a:lnSpc>
              <a:buFontTx/>
              <a:buAutoNum type="arabicPeriod"/>
            </a:pPr>
            <a:endParaRPr lang="it-IT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algn="l">
              <a:lnSpc>
                <a:spcPct val="85000"/>
              </a:lnSpc>
            </a:pPr>
            <a:endParaRPr lang="it-IT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742950" lvl="1" indent="-285750" algn="l">
              <a:lnSpc>
                <a:spcPct val="85000"/>
              </a:lnSpc>
              <a:buFont typeface="Arial"/>
              <a:buChar char="•"/>
            </a:pPr>
            <a:endParaRPr lang="it-IT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1200150" lvl="2" indent="-285750" algn="l">
              <a:lnSpc>
                <a:spcPct val="85000"/>
              </a:lnSpc>
              <a:buFont typeface="Arial"/>
              <a:buChar char="•"/>
            </a:pPr>
            <a:endParaRPr lang="en-US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742950" lvl="1" indent="-285750" algn="l">
              <a:lnSpc>
                <a:spcPct val="85000"/>
              </a:lnSpc>
              <a:buFont typeface="Arial"/>
              <a:buChar char="•"/>
            </a:pPr>
            <a:endParaRPr lang="en-US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457200" indent="-457200" algn="l">
              <a:lnSpc>
                <a:spcPct val="85000"/>
              </a:lnSpc>
              <a:buFontTx/>
              <a:buAutoNum type="arabicPeriod"/>
            </a:pPr>
            <a:endParaRPr lang="it-IT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457200" indent="-457200" algn="l">
              <a:lnSpc>
                <a:spcPct val="85000"/>
              </a:lnSpc>
              <a:buFontTx/>
              <a:buAutoNum type="arabicPeriod"/>
            </a:pPr>
            <a:endParaRPr lang="it-IT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457200" indent="-457200" algn="l">
              <a:lnSpc>
                <a:spcPct val="85000"/>
              </a:lnSpc>
              <a:buFontTx/>
              <a:buAutoNum type="arabicPeriod"/>
            </a:pPr>
            <a:endParaRPr lang="it-IT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457200" indent="-457200" algn="l">
              <a:lnSpc>
                <a:spcPct val="85000"/>
              </a:lnSpc>
              <a:buFontTx/>
              <a:buAutoNum type="arabicPeriod"/>
            </a:pPr>
            <a:endParaRPr lang="it-IT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457200" indent="-457200" algn="l">
              <a:lnSpc>
                <a:spcPct val="85000"/>
              </a:lnSpc>
              <a:buFontTx/>
              <a:buAutoNum type="arabicPeriod"/>
            </a:pPr>
            <a:endParaRPr lang="it-IT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457200" indent="-457200" algn="l">
              <a:lnSpc>
                <a:spcPct val="85000"/>
              </a:lnSpc>
              <a:buFontTx/>
              <a:buAutoNum type="arabicPeriod"/>
            </a:pP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Extraction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pipeline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modelled</a:t>
            </a:r>
            <a:endParaRPr lang="en-US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457200" indent="-457200" algn="l">
              <a:lnSpc>
                <a:spcPct val="85000"/>
              </a:lnSpc>
              <a:buFontTx/>
              <a:buAutoNum type="arabicPeriod"/>
            </a:pPr>
            <a:r>
              <a:rPr lang="en-US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Common services / national specialization services</a:t>
            </a:r>
            <a:endParaRPr lang="it-IT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457200" indent="-457200" algn="l">
              <a:lnSpc>
                <a:spcPct val="85000"/>
              </a:lnSpc>
              <a:buFontTx/>
              <a:buAutoNum type="arabicPeriod"/>
            </a:pP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Allow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concrete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national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language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/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jurisdiction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dependent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implementations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by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means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of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rule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based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/ regular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expressions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/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lexical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automata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/ pattern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recognition</a:t>
            </a:r>
            <a:endParaRPr lang="en-US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457200" indent="-457200" algn="l">
              <a:lnSpc>
                <a:spcPct val="85000"/>
              </a:lnSpc>
              <a:buFontTx/>
              <a:buAutoNum type="arabicPeriod"/>
            </a:pP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Common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features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(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commonalities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in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legal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citation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practices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, common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patterns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, common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problems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)</a:t>
            </a:r>
          </a:p>
          <a:p>
            <a:endParaRPr lang="en-US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put in common language independent services </a:t>
            </a:r>
            <a:endParaRPr lang="en-US" dirty="0" smtClean="0">
              <a:effectLst/>
            </a:endParaRPr>
          </a:p>
          <a:p>
            <a:r>
              <a:rPr lang="en-US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modelling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a generic legal citation detection pipeline </a:t>
            </a:r>
            <a:endParaRPr lang="en-US" dirty="0" smtClean="0">
              <a:effectLst/>
            </a:endParaRPr>
          </a:p>
          <a:p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shared domain knowledge (e.g. extensible vocabularies for annotation, normalized values, EU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aliases</a:t>
            </a:r>
            <a:endParaRPr lang="en-US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services / patterns valid for different languages / jurisdictions </a:t>
            </a:r>
            <a:endParaRPr lang="en-US" dirty="0">
              <a:effectLst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CAE1FD5-5142-4FCD-B66E-AE2544D286B9}" type="slidenum">
              <a:rPr lang="el-GR" altLang="el-GR" smtClean="0">
                <a:solidFill>
                  <a:prstClr val="black"/>
                </a:solidFill>
              </a:rPr>
              <a:pPr/>
              <a:t>6</a:t>
            </a:fld>
            <a:endParaRPr lang="el-GR" alt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7063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 SW Architecture :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Extensibility</a:t>
            </a:r>
            <a:endParaRPr lang="fr-F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Services based Architecture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each service is responsible of a specific implementation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example of services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Common annotation format - Linguistic /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Jurisdction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independent abstraction (as an object model ?) and normalization </a:t>
            </a:r>
          </a:p>
          <a:p>
            <a:endParaRPr lang="en-US" sz="1200" u="none" dirty="0" smtClean="0">
              <a:solidFill>
                <a:srgbClr val="353535"/>
              </a:solidFill>
              <a:latin typeface="AppleSystemUIFont"/>
            </a:endParaRPr>
          </a:p>
          <a:p>
            <a:endParaRPr lang="en-US" sz="1200" u="none" dirty="0" smtClean="0">
              <a:solidFill>
                <a:srgbClr val="353535"/>
              </a:solidFill>
              <a:latin typeface="AppleSystemUIFont"/>
            </a:endParaRPr>
          </a:p>
          <a:p>
            <a:endParaRPr lang="en-US" sz="1200" u="none" dirty="0" smtClean="0">
              <a:solidFill>
                <a:srgbClr val="353535"/>
              </a:solidFill>
              <a:latin typeface="AppleSystemUIFont"/>
            </a:endParaRPr>
          </a:p>
          <a:p>
            <a:endParaRPr lang="en-US" sz="1200" u="none" dirty="0" smtClean="0">
              <a:solidFill>
                <a:srgbClr val="353535"/>
              </a:solidFill>
              <a:latin typeface="AppleSystemUIFont"/>
            </a:endParaRPr>
          </a:p>
          <a:p>
            <a:endParaRPr lang="en-US" sz="1200" u="none" dirty="0" smtClean="0">
              <a:solidFill>
                <a:srgbClr val="353535"/>
              </a:solidFill>
              <a:latin typeface="AppleSystemUIFont"/>
            </a:endParaRPr>
          </a:p>
          <a:p>
            <a:r>
              <a:rPr lang="en-US" sz="1200" u="none" dirty="0" smtClean="0">
                <a:solidFill>
                  <a:srgbClr val="353535"/>
                </a:solidFill>
                <a:latin typeface="AppleSystemUIFont"/>
              </a:rPr>
              <a:t>a pipeline of services of different kind    (annotation / recognition / generation)</a:t>
            </a:r>
          </a:p>
          <a:p>
            <a:endParaRPr lang="it-IT" sz="1200" u="none" dirty="0" smtClean="0">
              <a:solidFill>
                <a:srgbClr val="353535"/>
              </a:solidFill>
              <a:latin typeface="AppleSystemUIFont"/>
            </a:endParaRPr>
          </a:p>
          <a:p>
            <a:r>
              <a:rPr lang="en-US" sz="1200" b="1" u="none" dirty="0" smtClean="0">
                <a:solidFill>
                  <a:srgbClr val="353535"/>
                </a:solidFill>
                <a:latin typeface="AppleSystemUIFontBold"/>
              </a:rPr>
              <a:t>ANNOTATON</a:t>
            </a:r>
            <a:r>
              <a:rPr lang="en-US" sz="1200" b="0" u="none" dirty="0" smtClean="0">
                <a:solidFill>
                  <a:srgbClr val="353535"/>
                </a:solidFill>
                <a:latin typeface="AppleSystemUIFont"/>
              </a:rPr>
              <a:t> </a:t>
            </a:r>
          </a:p>
          <a:p>
            <a:r>
              <a:rPr lang="en-US" sz="1200" b="0" u="none" dirty="0" smtClean="0">
                <a:solidFill>
                  <a:srgbClr val="353535"/>
                </a:solidFill>
                <a:latin typeface="AppleSystemUIFont"/>
              </a:rPr>
              <a:t>annotation phase [language dependent - encode authorities, document types, case numbering, decision numbering, legislation numbering, partition numbering, legislative aliases,  your textual feature typically part of a legal citation]</a:t>
            </a:r>
          </a:p>
          <a:p>
            <a:endParaRPr lang="it-IT" sz="1200" b="0" u="none" dirty="0" smtClean="0">
              <a:solidFill>
                <a:srgbClr val="353535"/>
              </a:solidFill>
              <a:latin typeface="AppleSystemUIFont"/>
            </a:endParaRPr>
          </a:p>
          <a:p>
            <a:r>
              <a:rPr lang="en-US" sz="1200" b="1" u="none" dirty="0" smtClean="0">
                <a:solidFill>
                  <a:srgbClr val="353535"/>
                </a:solidFill>
                <a:latin typeface="AppleSystemUIFontBold"/>
              </a:rPr>
              <a:t>RECOGNITION</a:t>
            </a:r>
          </a:p>
          <a:p>
            <a:endParaRPr lang="it-IT" sz="1200" b="0" u="none" dirty="0" smtClean="0">
              <a:solidFill>
                <a:srgbClr val="353535"/>
              </a:solidFill>
              <a:latin typeface="AppleSystemUIFont"/>
            </a:endParaRPr>
          </a:p>
          <a:p>
            <a:r>
              <a:rPr lang="en-US" sz="1200" b="0" u="none" dirty="0" smtClean="0">
                <a:solidFill>
                  <a:srgbClr val="353535"/>
                </a:solidFill>
                <a:latin typeface="AppleSystemUIFont"/>
              </a:rPr>
              <a:t>recognition phase [your pattern / common pattern] separated by (your) empty words  (? how are managed </a:t>
            </a:r>
            <a:r>
              <a:rPr lang="en-US" sz="1200" b="0" u="none" dirty="0" err="1" smtClean="0">
                <a:solidFill>
                  <a:srgbClr val="353535"/>
                </a:solidFill>
                <a:latin typeface="AppleSystemUIFont"/>
              </a:rPr>
              <a:t>stopwords</a:t>
            </a:r>
            <a:r>
              <a:rPr lang="en-US" sz="1200" b="0" u="none" dirty="0" smtClean="0">
                <a:solidFill>
                  <a:srgbClr val="353535"/>
                </a:solidFill>
                <a:latin typeface="AppleSystemUIFont"/>
              </a:rPr>
              <a:t> in pattern annotations ? )    </a:t>
            </a:r>
          </a:p>
          <a:p>
            <a:endParaRPr lang="it-IT" sz="1200" b="0" u="none" dirty="0" smtClean="0">
              <a:solidFill>
                <a:srgbClr val="353535"/>
              </a:solidFill>
              <a:latin typeface="AppleSystemUIFont"/>
            </a:endParaRPr>
          </a:p>
          <a:p>
            <a:r>
              <a:rPr lang="en-US" sz="1200" b="0" u="none" dirty="0" smtClean="0">
                <a:solidFill>
                  <a:srgbClr val="353535"/>
                </a:solidFill>
                <a:latin typeface="AppleSystemUIFont"/>
              </a:rPr>
              <a:t>	THERE ARE common patterns / specific patterns / odd situations in any case</a:t>
            </a:r>
          </a:p>
          <a:p>
            <a:endParaRPr lang="it-IT" sz="1200" b="0" u="none" dirty="0" smtClean="0">
              <a:solidFill>
                <a:srgbClr val="353535"/>
              </a:solidFill>
              <a:latin typeface="AppleSystemUIFont"/>
            </a:endParaRPr>
          </a:p>
          <a:p>
            <a:r>
              <a:rPr lang="en-US" sz="1200" b="0" u="none" dirty="0" smtClean="0">
                <a:solidFill>
                  <a:srgbClr val="353535"/>
                </a:solidFill>
                <a:latin typeface="AppleSystemUIFont"/>
              </a:rPr>
              <a:t>current </a:t>
            </a:r>
            <a:r>
              <a:rPr lang="en-US" sz="1200" b="0" u="none" dirty="0" err="1" smtClean="0">
                <a:solidFill>
                  <a:srgbClr val="353535"/>
                </a:solidFill>
                <a:latin typeface="AppleSystemUIFont"/>
              </a:rPr>
              <a:t>json</a:t>
            </a:r>
            <a:r>
              <a:rPr lang="en-US" sz="1200" b="0" u="none" dirty="0" smtClean="0">
                <a:solidFill>
                  <a:srgbClr val="353535"/>
                </a:solidFill>
                <a:latin typeface="AppleSystemUIFont"/>
              </a:rPr>
              <a:t> format / API : interact </a:t>
            </a:r>
            <a:r>
              <a:rPr lang="en-US" sz="1200" b="0" u="none" dirty="0" err="1" smtClean="0">
                <a:solidFill>
                  <a:srgbClr val="353535"/>
                </a:solidFill>
                <a:latin typeface="AppleSystemUIFont"/>
              </a:rPr>
              <a:t>wth</a:t>
            </a:r>
            <a:r>
              <a:rPr lang="en-US" sz="1200" b="0" u="none" dirty="0" smtClean="0">
                <a:solidFill>
                  <a:srgbClr val="353535"/>
                </a:solidFill>
                <a:latin typeface="AppleSystemUIFont"/>
              </a:rPr>
              <a:t> the textual annotation </a:t>
            </a:r>
          </a:p>
          <a:p>
            <a:endParaRPr lang="it-IT" sz="1200" b="0" u="none" dirty="0" smtClean="0">
              <a:solidFill>
                <a:srgbClr val="353535"/>
              </a:solidFill>
              <a:latin typeface="AppleSystemUIFont"/>
            </a:endParaRPr>
          </a:p>
          <a:p>
            <a:r>
              <a:rPr lang="en-US" sz="1200" b="1" u="none" dirty="0" smtClean="0">
                <a:solidFill>
                  <a:srgbClr val="353535"/>
                </a:solidFill>
                <a:latin typeface="AppleSystemUIFontBold"/>
              </a:rPr>
              <a:t>GENERATION   (explain with examples)</a:t>
            </a:r>
            <a:endParaRPr lang="en-US" sz="1200" b="0" u="none" dirty="0" smtClean="0">
              <a:solidFill>
                <a:srgbClr val="353535"/>
              </a:solidFill>
              <a:latin typeface="AppleSystemUIFont"/>
            </a:endParaRPr>
          </a:p>
          <a:p>
            <a:r>
              <a:rPr lang="en-US" sz="1200" b="0" u="none" dirty="0" smtClean="0">
                <a:solidFill>
                  <a:srgbClr val="353535"/>
                </a:solidFill>
                <a:latin typeface="AppleSystemUIFont"/>
              </a:rPr>
              <a:t>ECLI generation </a:t>
            </a:r>
          </a:p>
          <a:p>
            <a:r>
              <a:rPr lang="en-US" sz="1200" b="0" u="none" dirty="0" smtClean="0">
                <a:solidFill>
                  <a:srgbClr val="353535"/>
                </a:solidFill>
                <a:latin typeface="AppleSystemUIFont"/>
              </a:rPr>
              <a:t>generation phase sometimes the identifier can be generated based on the structured normalized features of a reference (</a:t>
            </a:r>
            <a:r>
              <a:rPr lang="en-US" sz="1200" b="0" u="none" dirty="0" err="1" smtClean="0">
                <a:solidFill>
                  <a:srgbClr val="353535"/>
                </a:solidFill>
                <a:latin typeface="AppleSystemUIFont"/>
              </a:rPr>
              <a:t>algorthmic</a:t>
            </a:r>
            <a:r>
              <a:rPr lang="en-US" sz="1200" b="0" u="none" dirty="0" smtClean="0">
                <a:solidFill>
                  <a:srgbClr val="353535"/>
                </a:solidFill>
                <a:latin typeface="AppleSystemUIFont"/>
              </a:rPr>
              <a:t> composition) -  sometimes not</a:t>
            </a:r>
            <a:endParaRPr lang="el-GR" altLang="el-GR" u="none" dirty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CAE1FD5-5142-4FCD-B66E-AE2544D286B9}" type="slidenum">
              <a:rPr lang="el-GR" altLang="el-GR" smtClean="0">
                <a:solidFill>
                  <a:prstClr val="black"/>
                </a:solidFill>
              </a:rPr>
              <a:pPr/>
              <a:t>7</a:t>
            </a:fld>
            <a:endParaRPr lang="el-GR" alt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7063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457200" indent="-457200" algn="l">
              <a:lnSpc>
                <a:spcPct val="85000"/>
              </a:lnSpc>
              <a:buFontTx/>
              <a:buAutoNum type="arabicPeriod"/>
            </a:pP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Textual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citations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endParaRPr lang="en-US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457200" indent="-457200" algn="l">
              <a:lnSpc>
                <a:spcPct val="85000"/>
              </a:lnSpc>
              <a:buFontTx/>
              <a:buAutoNum type="arabicPeriod"/>
            </a:pPr>
            <a:endParaRPr lang="en-US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457200" indent="-457200" algn="l">
              <a:lnSpc>
                <a:spcPct val="85000"/>
              </a:lnSpc>
              <a:buFontTx/>
              <a:buAutoNum type="arabicPeriod"/>
            </a:pP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Structured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reference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: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instantiated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with (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normalized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values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of)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features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recognized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in the text (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abstracted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to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language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independent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)</a:t>
            </a:r>
          </a:p>
          <a:p>
            <a:pPr marL="457200" indent="-457200" algn="l">
              <a:lnSpc>
                <a:spcPct val="85000"/>
              </a:lnSpc>
              <a:buFontTx/>
              <a:buAutoNum type="arabicPeriod"/>
            </a:pPr>
            <a:endParaRPr lang="it-IT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457200" indent="-457200" algn="l">
              <a:lnSpc>
                <a:spcPct val="85000"/>
              </a:lnSpc>
              <a:buFontTx/>
              <a:buAutoNum type="arabicPeriod"/>
            </a:pP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(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possibly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)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equipped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with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Identifier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(ECLI/ELI/CELEX/National id)  -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computed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(id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computable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given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mr-IN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–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a set of </a:t>
            </a:r>
            <a:r>
              <a:rPr lang="mr-IN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–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normalized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features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used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in the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citation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) or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retrieved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(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feature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based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identifier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retrieval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from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reference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repository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exposed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on the web </a:t>
            </a:r>
            <a:r>
              <a:rPr lang="mr-IN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–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data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services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) </a:t>
            </a:r>
            <a:endParaRPr lang="el-GR" altLang="el-GR" dirty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CAE1FD5-5142-4FCD-B66E-AE2544D286B9}" type="slidenum">
              <a:rPr lang="el-GR" altLang="el-GR" smtClean="0">
                <a:solidFill>
                  <a:prstClr val="black"/>
                </a:solidFill>
              </a:rPr>
              <a:pPr/>
              <a:t>8</a:t>
            </a:fld>
            <a:endParaRPr lang="el-GR" alt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7063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is-I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1) TFUE + DIR</a:t>
            </a:r>
          </a:p>
          <a:p>
            <a:r>
              <a:rPr lang="es-ES_tradn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que recoge el art. 191.2 del Tratado de Funcionamiento de la </a:t>
            </a:r>
            <a:r>
              <a:rPr lang="es-ES_tradnl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Union</a:t>
            </a:r>
            <a:r>
              <a:rPr lang="es-ES_tradn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Europea y determino la Directiva 2004/35/CE, de 21 de abril, sobre responsabilidad</a:t>
            </a:r>
          </a:p>
          <a:p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2) LEGGE CON PARTIZIONE FINO ALLA LETTERA, DECRETO LEGISLATIVO E ALIAS NAZIONALE</a:t>
            </a:r>
          </a:p>
          <a:p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 L. 24 ottobre 2006, n. 269, art. 1, comma 3, </a:t>
            </a:r>
            <a:r>
              <a:rPr lang="it-IT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lett</a:t>
            </a:r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it-IT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</a:t>
            </a:r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), ed il </a:t>
            </a:r>
            <a:r>
              <a:rPr lang="it-IT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D.Lgs.</a:t>
            </a:r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n. 109 del 2006, art. 15, comma 2, sono illegittimi in relazione agli artt. 3, 11, 24, 33, quinto comma, 35, 41, 102, 108, 111 e 117, primo comma, </a:t>
            </a:r>
            <a:r>
              <a:rPr lang="it-IT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Cost</a:t>
            </a:r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3) ECHR con ECLI e senza</a:t>
            </a:r>
          </a:p>
          <a:p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"Corte </a:t>
            </a:r>
            <a:r>
              <a:rPr lang="it-IT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Eur</a:t>
            </a:r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Dir. Uomo, sez. 5, 12 marzo 2009, in causa n. 39874/05, </a:t>
            </a:r>
            <a:r>
              <a:rPr lang="it-IT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Voskoboynyk</a:t>
            </a:r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c/ Ucraina”, ed anche Corte </a:t>
            </a:r>
            <a:r>
              <a:rPr lang="it-IT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eur</a:t>
            </a:r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dir. uomo, V sez., A.M. e aa. c/ Francia, ric. n. 24587/12</a:t>
            </a:r>
          </a:p>
          <a:p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4) CJEU, CASE NUMBER E APPLICANT (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ECLI)</a:t>
            </a:r>
          </a:p>
          <a:p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(in tal senso la sentenza Corte di giustizia, 12 giugno 2003, causa C-112/00, </a:t>
            </a:r>
            <a:r>
              <a:rPr lang="it-IT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Schmidberger</a:t>
            </a:r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punto 80).</a:t>
            </a:r>
          </a:p>
          <a:p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5) CASS - Multiplo - APPLICANT</a:t>
            </a:r>
          </a:p>
          <a:p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(vedi </a:t>
            </a:r>
            <a:r>
              <a:rPr lang="it-IT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Cass</a:t>
            </a:r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., Sez. 3^: 21.5.1993, n. 5230, P.C. in </a:t>
            </a:r>
            <a:r>
              <a:rPr lang="it-IT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proc</a:t>
            </a:r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it-IT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Tessarolo</a:t>
            </a:r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13.11.1992, n. 10956, P.M. in </a:t>
            </a:r>
            <a:r>
              <a:rPr lang="it-IT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proc</a:t>
            </a:r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it-IT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Serlenga</a:t>
            </a:r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ed altri).</a:t>
            </a:r>
          </a:p>
          <a:p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S_tradn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6)  La </a:t>
            </a:r>
            <a:r>
              <a:rPr lang="es-ES_tradnl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Seccion</a:t>
            </a:r>
            <a:r>
              <a:rPr lang="es-ES_tradn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Quinta de esta Audiencia en Sentencia dictada el 22 de diciembre de 2014, (ROJ: SAP IB 2267/2014 - ECLI:ES:APIB:2014:2267), Sentencia: 338/2014 | Recurso: 476/2014 </a:t>
            </a:r>
            <a:r>
              <a:rPr lang="es-ES_tradnl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resolvio</a:t>
            </a:r>
            <a:r>
              <a:rPr lang="es-ES_tradn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en el mismo sentido.</a:t>
            </a:r>
          </a:p>
          <a:p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S_tradn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7) REAL DECRETO LEGISLATIVO E REAL DECRETO</a:t>
            </a:r>
          </a:p>
          <a:p>
            <a:r>
              <a:rPr lang="es-ES_tradnl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Infraccion</a:t>
            </a:r>
            <a:r>
              <a:rPr lang="es-ES_tradn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los arts. 82 y 85 del Real Decreto Legislativo 1/2007, de 16 de noviembre por el que se aprueba el texto refundido de la Ley General para la Defensa de los Consumidores y Usuarios, y del art. 5.5 del Real Decreto 515/1989 de 21 de abril, sobre </a:t>
            </a:r>
            <a:r>
              <a:rPr lang="es-ES_tradnl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proteccion</a:t>
            </a:r>
            <a:r>
              <a:rPr lang="es-ES_tradn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[…] en base a los arts. 1114 y 1123 del </a:t>
            </a:r>
            <a:r>
              <a:rPr lang="es-ES_tradnl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Codigo</a:t>
            </a:r>
            <a:r>
              <a:rPr lang="es-ES_tradn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Civil , se produce […]  previsto en el art. 240 y 901 de la LECRIM </a:t>
            </a:r>
          </a:p>
          <a:p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8) ECLI:IT:COST:2016:250</a:t>
            </a:r>
            <a:endParaRPr lang="el-GR" altLang="el-GR" dirty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CAE1FD5-5142-4FCD-B66E-AE2544D286B9}" type="slidenum">
              <a:rPr lang="el-GR" altLang="el-GR" smtClean="0">
                <a:solidFill>
                  <a:prstClr val="black"/>
                </a:solidFill>
              </a:rPr>
              <a:pPr/>
              <a:t>9</a:t>
            </a:fld>
            <a:endParaRPr lang="el-GR" alt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7063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457200" indent="-457200" algn="l">
              <a:lnSpc>
                <a:spcPct val="85000"/>
              </a:lnSpc>
              <a:buFontTx/>
              <a:buAutoNum type="arabicPeriod"/>
            </a:pPr>
            <a:endParaRPr lang="es-ES_tradnl" altLang="el-GR" dirty="0" smtClean="0"/>
          </a:p>
          <a:p>
            <a:pPr marL="457200" indent="-457200" algn="l">
              <a:lnSpc>
                <a:spcPct val="85000"/>
              </a:lnSpc>
              <a:buFontTx/>
              <a:buAutoNum type="arabicPeriod"/>
            </a:pPr>
            <a:r>
              <a:rPr lang="es-ES_tradnl" altLang="el-GR" dirty="0" smtClean="0"/>
              <a:t>que recoge el art. 191.2 del Tratado de Funcionamiento de la </a:t>
            </a:r>
            <a:r>
              <a:rPr lang="es-ES_tradnl" altLang="el-GR" dirty="0" err="1" smtClean="0"/>
              <a:t>Union</a:t>
            </a:r>
            <a:r>
              <a:rPr lang="es-ES_tradnl" altLang="el-GR" dirty="0" smtClean="0"/>
              <a:t> Europea y determino la Directiva 2004/35/CE, de 21 de abril, sobre responsabilidad</a:t>
            </a:r>
          </a:p>
          <a:p>
            <a:pPr marL="457200" indent="-457200" algn="l">
              <a:lnSpc>
                <a:spcPct val="85000"/>
              </a:lnSpc>
              <a:buFontTx/>
              <a:buAutoNum type="arabicPeriod"/>
            </a:pPr>
            <a:r>
              <a:rPr lang="es-ES_tradnl" altLang="el-GR" dirty="0" smtClean="0"/>
              <a:t> </a:t>
            </a:r>
            <a:r>
              <a:rPr lang="it-IT" altLang="el-GR" dirty="0" smtClean="0"/>
              <a:t>artt. 26, 45, 46, 49, 50, 56 e 57 del Trattato sul Funzionamento dell’Unione Europea; da un altro canto, comporta che i</a:t>
            </a:r>
          </a:p>
          <a:p>
            <a:pPr marL="457200" indent="-457200" algn="l">
              <a:lnSpc>
                <a:spcPct val="85000"/>
              </a:lnSpc>
              <a:buFontTx/>
              <a:buAutoNum type="arabicPeriod"/>
            </a:pPr>
            <a:r>
              <a:rPr lang="es-ES_tradnl" altLang="el-GR" dirty="0" smtClean="0"/>
              <a:t>y determino la Directiva 2004/35/CE, de 21 de abril, sobre responsabilidad</a:t>
            </a:r>
            <a:endParaRPr lang="it-IT" altLang="el-GR" dirty="0" smtClean="0"/>
          </a:p>
          <a:p>
            <a:pPr marL="457200" indent="-457200" algn="l">
              <a:lnSpc>
                <a:spcPct val="85000"/>
              </a:lnSpc>
              <a:buFontTx/>
              <a:buAutoNum type="arabicPeriod"/>
            </a:pPr>
            <a:r>
              <a:rPr lang="it-IT" altLang="el-GR" dirty="0" smtClean="0"/>
              <a:t> Peraltro, neppure la direttiva del Parlamento europeo e del Consiglio, dell’11 dicembre 2007, n. 2007/66/CE, la cui attuazione </a:t>
            </a:r>
          </a:p>
          <a:p>
            <a:pPr marL="457200" indent="-457200" algn="l">
              <a:lnSpc>
                <a:spcPct val="85000"/>
              </a:lnSpc>
              <a:buFontTx/>
              <a:buAutoNum type="arabicPeriod"/>
            </a:pPr>
            <a:endParaRPr lang="el-GR" altLang="el-GR" dirty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CAE1FD5-5142-4FCD-B66E-AE2544D286B9}" type="slidenum">
              <a:rPr lang="el-GR" altLang="el-GR" smtClean="0">
                <a:solidFill>
                  <a:prstClr val="black"/>
                </a:solidFill>
              </a:rPr>
              <a:pPr/>
              <a:t>10</a:t>
            </a:fld>
            <a:endParaRPr lang="el-GR" alt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706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BF0F04-C28B-4DC3-B32A-CCEC4E8AF31E}" type="slidenum">
              <a:rPr lang="en-US" altLang="el-GR"/>
              <a:pPr>
                <a:defRPr/>
              </a:pPr>
              <a:t>‹nr.›</a:t>
            </a:fld>
            <a:endParaRPr lang="en-US" alt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05E3A0-9124-45EC-8BCE-2501CE48D600}" type="slidenum">
              <a:rPr lang="en-US" altLang="el-GR"/>
              <a:pPr>
                <a:defRPr/>
              </a:pPr>
              <a:t>‹nr.›</a:t>
            </a:fld>
            <a:endParaRPr lang="en-US" alt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4A9066-B142-47F8-A210-1DF74A029FBA}" type="slidenum">
              <a:rPr lang="en-US" altLang="el-GR"/>
              <a:pPr>
                <a:defRPr/>
              </a:pPr>
              <a:t>‹nr.›</a:t>
            </a:fld>
            <a:endParaRPr lang="en-US" altLang="el-G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05979"/>
            <a:ext cx="8229600" cy="43886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71304D-5272-43B6-A511-4BBD5A75E1EC}" type="slidenum">
              <a:rPr lang="en-US" altLang="el-GR"/>
              <a:pPr>
                <a:defRPr/>
              </a:pPr>
              <a:t>‹nr.›</a:t>
            </a:fld>
            <a:endParaRPr lang="en-US" altLang="el-G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Klik om de tekststijl van het model te bewerken</a:t>
            </a:r>
          </a:p>
          <a:p>
            <a:pPr lvl="1"/>
            <a:r>
              <a:rPr lang="en-US"/>
              <a:t>Tweede niveau</a:t>
            </a:r>
          </a:p>
          <a:p>
            <a:pPr lvl="2"/>
            <a:r>
              <a:rPr lang="en-US"/>
              <a:t>Derde niveau</a:t>
            </a:r>
          </a:p>
          <a:p>
            <a:pPr lvl="3"/>
            <a:r>
              <a:rPr lang="en-US"/>
              <a:t>Vierde niveau</a:t>
            </a:r>
          </a:p>
          <a:p>
            <a:pPr lvl="4"/>
            <a:r>
              <a:rPr lang="en-US"/>
              <a:t>Vijfde niveau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C17D-70F5-1E4C-9526-F6AA66FA750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07085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Klik om de tekststijl van het model te bewerken</a:t>
            </a:r>
          </a:p>
          <a:p>
            <a:pPr lvl="1"/>
            <a:r>
              <a:rPr lang="en-US"/>
              <a:t>Tweede niveau</a:t>
            </a:r>
          </a:p>
          <a:p>
            <a:pPr lvl="2"/>
            <a:r>
              <a:rPr lang="en-US"/>
              <a:t>Derde niveau</a:t>
            </a:r>
          </a:p>
          <a:p>
            <a:pPr lvl="3"/>
            <a:r>
              <a:rPr lang="en-US"/>
              <a:t>Vierde niveau</a:t>
            </a:r>
          </a:p>
          <a:p>
            <a:pPr lvl="4"/>
            <a:r>
              <a:rPr lang="en-US"/>
              <a:t>Vijfde niveau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C17D-70F5-1E4C-9526-F6AA66FA750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98580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4713"/>
            <a:ext cx="2133600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algn="l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el-GR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684713"/>
            <a:ext cx="2895600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algn="l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el-GR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BF0F04-C28B-4DC3-B32A-CCEC4E8AF31E}" type="slidenum">
              <a:rPr lang="en-US" altLang="el-GR"/>
              <a:pPr>
                <a:defRPr/>
              </a:pPr>
              <a:t>‹nr.›</a:t>
            </a:fld>
            <a:endParaRPr lang="en-US" altLang="el-GR"/>
          </a:p>
        </p:txBody>
      </p:sp>
    </p:spTree>
    <p:extLst>
      <p:ext uri="{BB962C8B-B14F-4D97-AF65-F5344CB8AC3E}">
        <p14:creationId xmlns:p14="http://schemas.microsoft.com/office/powerpoint/2010/main" val="10262118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Klik om de tekststijl van het model te bewerken</a:t>
            </a:r>
          </a:p>
          <a:p>
            <a:pPr lvl="1"/>
            <a:r>
              <a:rPr lang="en-US"/>
              <a:t>Tweede niveau</a:t>
            </a:r>
          </a:p>
          <a:p>
            <a:pPr lvl="2"/>
            <a:r>
              <a:rPr lang="en-US"/>
              <a:t>Derde niveau</a:t>
            </a:r>
          </a:p>
          <a:p>
            <a:pPr lvl="3"/>
            <a:r>
              <a:rPr lang="en-US"/>
              <a:t>Vierde niveau</a:t>
            </a:r>
          </a:p>
          <a:p>
            <a:pPr lvl="4"/>
            <a:r>
              <a:rPr lang="en-US"/>
              <a:t>Vijfde niveau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C17D-70F5-1E4C-9526-F6AA66FA750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91221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Klik om de tekststijl van het model te bewerken</a:t>
            </a:r>
          </a:p>
          <a:p>
            <a:pPr lvl="1"/>
            <a:r>
              <a:rPr lang="en-US"/>
              <a:t>Tweede niveau</a:t>
            </a:r>
          </a:p>
          <a:p>
            <a:pPr lvl="2"/>
            <a:r>
              <a:rPr lang="en-US"/>
              <a:t>Derde niveau</a:t>
            </a:r>
          </a:p>
          <a:p>
            <a:pPr lvl="3"/>
            <a:r>
              <a:rPr lang="en-US"/>
              <a:t>Vierde niveau</a:t>
            </a:r>
          </a:p>
          <a:p>
            <a:pPr lvl="4"/>
            <a:r>
              <a:rPr lang="en-US"/>
              <a:t>Vijfde niveau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C17D-70F5-1E4C-9526-F6AA66FA750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74910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4713"/>
            <a:ext cx="2133600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algn="l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el-GR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684713"/>
            <a:ext cx="2895600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algn="l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el-GR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BF0F04-C28B-4DC3-B32A-CCEC4E8AF31E}" type="slidenum">
              <a:rPr lang="en-US" altLang="el-GR"/>
              <a:pPr>
                <a:defRPr/>
              </a:pPr>
              <a:t>‹nr.›</a:t>
            </a:fld>
            <a:endParaRPr lang="en-US" altLang="el-GR"/>
          </a:p>
        </p:txBody>
      </p:sp>
    </p:spTree>
    <p:extLst>
      <p:ext uri="{BB962C8B-B14F-4D97-AF65-F5344CB8AC3E}">
        <p14:creationId xmlns:p14="http://schemas.microsoft.com/office/powerpoint/2010/main" val="29000070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BF0F04-C28B-4DC3-B32A-CCEC4E8AF31E}" type="slidenum">
              <a:rPr lang="en-US" altLang="el-GR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n-US" altLang="el-G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716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782EA7-AA4F-4619-9FDC-1D55660DB7E1}" type="slidenum">
              <a:rPr lang="en-US" altLang="el-GR"/>
              <a:pPr>
                <a:defRPr/>
              </a:pPr>
              <a:t>‹nr.›</a:t>
            </a:fld>
            <a:endParaRPr lang="en-US" altLang="el-G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782EA7-AA4F-4619-9FDC-1D55660DB7E1}" type="slidenum">
              <a:rPr lang="en-US" altLang="el-GR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n-US" altLang="el-G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5757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8511FA-E27B-4473-9027-BA72DFC29B80}" type="slidenum">
              <a:rPr lang="en-US" altLang="el-GR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n-US" altLang="el-G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3819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B9DF2-23BF-40B9-A250-D7165DC20183}" type="slidenum">
              <a:rPr lang="en-US" altLang="el-GR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n-US" altLang="el-G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5940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59199-1FA6-4364-858F-3ED373646533}" type="slidenum">
              <a:rPr lang="en-US" altLang="el-GR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n-US" altLang="el-G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2331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3D9981-CCDB-40A1-B487-353C61DC93D0}" type="slidenum">
              <a:rPr lang="en-US" altLang="el-GR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n-US" altLang="el-G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1691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FB57E3-403A-40BC-9DE9-C47F87ECDE85}" type="slidenum">
              <a:rPr lang="en-US" altLang="el-GR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n-US" altLang="el-G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62170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B9D27-6A87-47D4-B2B0-717416F281BD}" type="slidenum">
              <a:rPr lang="en-US" altLang="el-GR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n-US" altLang="el-G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79906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F7ABB-AEAA-4CFA-8537-75817E02BD8B}" type="slidenum">
              <a:rPr lang="en-US" altLang="el-GR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n-US" altLang="el-G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8226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05E3A0-9124-45EC-8BCE-2501CE48D600}" type="slidenum">
              <a:rPr lang="en-US" altLang="el-GR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n-US" altLang="el-G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8390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4A9066-B142-47F8-A210-1DF74A029FBA}" type="slidenum">
              <a:rPr lang="en-US" altLang="el-GR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n-US" altLang="el-G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831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8511FA-E27B-4473-9027-BA72DFC29B80}" type="slidenum">
              <a:rPr lang="en-US" altLang="el-GR"/>
              <a:pPr>
                <a:defRPr/>
              </a:pPr>
              <a:t>‹nr.›</a:t>
            </a:fld>
            <a:endParaRPr lang="en-US" altLang="el-GR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05979"/>
            <a:ext cx="8229600" cy="43886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71304D-5272-43B6-A511-4BBD5A75E1EC}" type="slidenum">
              <a:rPr lang="en-US" altLang="el-GR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n-US" altLang="el-G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569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B9DF2-23BF-40B9-A250-D7165DC20183}" type="slidenum">
              <a:rPr lang="en-US" altLang="el-GR"/>
              <a:pPr>
                <a:defRPr/>
              </a:pPr>
              <a:t>‹nr.›</a:t>
            </a:fld>
            <a:endParaRPr lang="en-US" alt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59199-1FA6-4364-858F-3ED373646533}" type="slidenum">
              <a:rPr lang="en-US" altLang="el-GR"/>
              <a:pPr>
                <a:defRPr/>
              </a:pPr>
              <a:t>‹nr.›</a:t>
            </a:fld>
            <a:endParaRPr lang="en-US" alt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3D9981-CCDB-40A1-B487-353C61DC93D0}" type="slidenum">
              <a:rPr lang="en-US" altLang="el-GR"/>
              <a:pPr>
                <a:defRPr/>
              </a:pPr>
              <a:t>‹nr.›</a:t>
            </a:fld>
            <a:endParaRPr lang="en-US" alt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FB57E3-403A-40BC-9DE9-C47F87ECDE85}" type="slidenum">
              <a:rPr lang="en-US" altLang="el-GR"/>
              <a:pPr>
                <a:defRPr/>
              </a:pPr>
              <a:t>‹nr.›</a:t>
            </a:fld>
            <a:endParaRPr lang="en-US" alt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B9D27-6A87-47D4-B2B0-717416F281BD}" type="slidenum">
              <a:rPr lang="en-US" altLang="el-GR"/>
              <a:pPr>
                <a:defRPr/>
              </a:pPr>
              <a:t>‹nr.›</a:t>
            </a:fld>
            <a:endParaRPr lang="en-US" alt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F7ABB-AEAA-4CFA-8537-75817E02BD8B}" type="slidenum">
              <a:rPr lang="en-US" altLang="el-GR"/>
              <a:pPr>
                <a:defRPr/>
              </a:pPr>
              <a:t>‹nr.›</a:t>
            </a:fld>
            <a:endParaRPr lang="en-US" alt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emf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.emf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l-GR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l-GR"/>
              <a:t>Click to edit Master text styles</a:t>
            </a:r>
          </a:p>
          <a:p>
            <a:pPr lvl="1"/>
            <a:r>
              <a:rPr lang="en-US" altLang="el-GR"/>
              <a:t>Second level</a:t>
            </a:r>
          </a:p>
          <a:p>
            <a:pPr lvl="2"/>
            <a:r>
              <a:rPr lang="en-US" altLang="el-GR"/>
              <a:t>Third level</a:t>
            </a:r>
          </a:p>
          <a:p>
            <a:pPr lvl="3"/>
            <a:r>
              <a:rPr lang="en-US" altLang="el-GR"/>
              <a:t>Fourth level</a:t>
            </a:r>
          </a:p>
          <a:p>
            <a:pPr lvl="4"/>
            <a:r>
              <a:rPr lang="en-US" altLang="el-GR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el-G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88965682-E811-444F-AB67-C9454BF66FF6}" type="slidenum">
              <a:rPr lang="en-US" altLang="el-GR"/>
              <a:pPr>
                <a:defRPr/>
              </a:pPr>
              <a:t>‹nr.›</a:t>
            </a:fld>
            <a:endParaRPr lang="en-US" alt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2209678" y="516385"/>
            <a:ext cx="6477121" cy="54724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err="1"/>
              <a:t>Titelstijl</a:t>
            </a:r>
            <a:r>
              <a:rPr lang="en-US" dirty="0"/>
              <a:t> van model </a:t>
            </a:r>
            <a:r>
              <a:rPr lang="en-US" dirty="0" err="1"/>
              <a:t>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209678" y="1200150"/>
            <a:ext cx="6477122" cy="339407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dirty="0" err="1"/>
              <a:t>Klik</a:t>
            </a:r>
            <a:r>
              <a:rPr lang="en-US" dirty="0"/>
              <a:t> </a:t>
            </a:r>
            <a:r>
              <a:rPr lang="en-US" dirty="0" err="1"/>
              <a:t>om</a:t>
            </a:r>
            <a:r>
              <a:rPr lang="en-US" dirty="0"/>
              <a:t> de </a:t>
            </a:r>
            <a:r>
              <a:rPr lang="en-US" dirty="0" err="1"/>
              <a:t>tekststijl</a:t>
            </a:r>
            <a:r>
              <a:rPr lang="en-US" dirty="0"/>
              <a:t> van het model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bewerken</a:t>
            </a:r>
            <a:endParaRPr lang="en-US" dirty="0"/>
          </a:p>
          <a:p>
            <a:pPr lvl="1"/>
            <a:r>
              <a:rPr lang="en-US" dirty="0" err="1"/>
              <a:t>Tweede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/>
            <a:r>
              <a:rPr lang="en-US" dirty="0" err="1"/>
              <a:t>Derde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/>
            <a:r>
              <a:rPr lang="en-US" dirty="0" err="1"/>
              <a:t>Vierde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/>
            <a:r>
              <a:rPr lang="en-US" dirty="0" err="1"/>
              <a:t>Vijfde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7978104" y="4767263"/>
            <a:ext cx="986214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12315F"/>
                </a:solidFill>
                <a:latin typeface=""/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4AF2C17D-70F5-1E4C-9526-F6AA66FA7505}" type="slidenum">
              <a:rPr lang="nl-NL" smtClean="0"/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‹nr.›</a:t>
            </a:fld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517" y="195374"/>
            <a:ext cx="885132" cy="4743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212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000" b="1" i="0" kern="1200">
          <a:solidFill>
            <a:srgbClr val="12315F"/>
          </a:solidFill>
          <a:latin typeface=""/>
          <a:ea typeface="+mj-ea"/>
          <a:cs typeface="+mj-cs"/>
        </a:defRPr>
      </a:lvl1pPr>
    </p:titleStyle>
    <p:bodyStyle>
      <a:lvl1pPr marL="17100" indent="0" algn="l" defTabSz="457200" rtl="0" eaLnBrk="1" latinLnBrk="0" hangingPunct="1">
        <a:lnSpc>
          <a:spcPts val="2400"/>
        </a:lnSpc>
        <a:spcBef>
          <a:spcPts val="600"/>
        </a:spcBef>
        <a:buFontTx/>
        <a:buNone/>
        <a:defRPr sz="1800" b="0" i="0" kern="1200" baseline="0">
          <a:solidFill>
            <a:srgbClr val="12315F"/>
          </a:solidFill>
          <a:latin typeface="Verdana"/>
          <a:ea typeface="+mn-ea"/>
          <a:cs typeface="+mn-cs"/>
        </a:defRPr>
      </a:lvl1pPr>
      <a:lvl2pPr marL="360000" indent="-342900" algn="l" defTabSz="457200" rtl="0" eaLnBrk="1" latinLnBrk="0" hangingPunct="1">
        <a:lnSpc>
          <a:spcPts val="2400"/>
        </a:lnSpc>
        <a:spcBef>
          <a:spcPts val="600"/>
        </a:spcBef>
        <a:buFont typeface="Arial"/>
        <a:buChar char="•"/>
        <a:defRPr sz="1800" b="0" i="0" kern="1200" baseline="0">
          <a:solidFill>
            <a:srgbClr val="12315F"/>
          </a:solidFill>
          <a:latin typeface="Verdana"/>
          <a:ea typeface="+mn-ea"/>
          <a:cs typeface="+mn-cs"/>
        </a:defRPr>
      </a:lvl2pPr>
      <a:lvl3pPr marL="720000" indent="-342000" algn="l" defTabSz="457200" rtl="0" eaLnBrk="1" latinLnBrk="0" hangingPunct="1">
        <a:lnSpc>
          <a:spcPts val="2400"/>
        </a:lnSpc>
        <a:spcBef>
          <a:spcPts val="600"/>
        </a:spcBef>
        <a:buFont typeface="Lucida Grande"/>
        <a:buChar char="-"/>
        <a:defRPr sz="1800" b="0" i="0" kern="1200" baseline="0">
          <a:solidFill>
            <a:srgbClr val="12315F"/>
          </a:solidFill>
          <a:latin typeface="Verdana"/>
          <a:ea typeface="+mn-ea"/>
          <a:cs typeface="+mn-cs"/>
        </a:defRPr>
      </a:lvl3pPr>
      <a:lvl4pPr marL="720000" indent="-342000" algn="l" defTabSz="457200" rtl="0" eaLnBrk="1" latinLnBrk="0" hangingPunct="1">
        <a:lnSpc>
          <a:spcPts val="2400"/>
        </a:lnSpc>
        <a:spcBef>
          <a:spcPts val="600"/>
        </a:spcBef>
        <a:buFont typeface="Lucida Grande"/>
        <a:buChar char="-"/>
        <a:defRPr sz="1800" b="0" i="0" kern="1200" baseline="0">
          <a:solidFill>
            <a:srgbClr val="12315F"/>
          </a:solidFill>
          <a:latin typeface="Verdana"/>
          <a:ea typeface="+mn-ea"/>
          <a:cs typeface="+mn-cs"/>
        </a:defRPr>
      </a:lvl4pPr>
      <a:lvl5pPr marL="702000" indent="0" algn="l" defTabSz="457200" rtl="0" eaLnBrk="1" latinLnBrk="0" hangingPunct="1">
        <a:lnSpc>
          <a:spcPts val="2400"/>
        </a:lnSpc>
        <a:spcBef>
          <a:spcPts val="600"/>
        </a:spcBef>
        <a:buFontTx/>
        <a:buNone/>
        <a:defRPr sz="1800" b="0" i="0" kern="1200" baseline="0">
          <a:solidFill>
            <a:srgbClr val="12315F"/>
          </a:solidFill>
          <a:latin typeface="Verdana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2209678" y="516385"/>
            <a:ext cx="6477121" cy="54724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err="1"/>
              <a:t>Titelstijl</a:t>
            </a:r>
            <a:r>
              <a:rPr lang="en-US" dirty="0"/>
              <a:t> van model </a:t>
            </a:r>
            <a:r>
              <a:rPr lang="en-US" dirty="0" err="1"/>
              <a:t>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209678" y="1200150"/>
            <a:ext cx="6477122" cy="339407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dirty="0" err="1"/>
              <a:t>Klik</a:t>
            </a:r>
            <a:r>
              <a:rPr lang="en-US" dirty="0"/>
              <a:t> </a:t>
            </a:r>
            <a:r>
              <a:rPr lang="en-US" dirty="0" err="1"/>
              <a:t>om</a:t>
            </a:r>
            <a:r>
              <a:rPr lang="en-US" dirty="0"/>
              <a:t> de </a:t>
            </a:r>
            <a:r>
              <a:rPr lang="en-US" dirty="0" err="1"/>
              <a:t>tekststijl</a:t>
            </a:r>
            <a:r>
              <a:rPr lang="en-US" dirty="0"/>
              <a:t> van het model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bewerken</a:t>
            </a:r>
            <a:endParaRPr lang="en-US" dirty="0"/>
          </a:p>
          <a:p>
            <a:pPr lvl="1"/>
            <a:r>
              <a:rPr lang="en-US" dirty="0" err="1"/>
              <a:t>Tweede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/>
            <a:r>
              <a:rPr lang="en-US" dirty="0" err="1"/>
              <a:t>Derde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/>
            <a:r>
              <a:rPr lang="en-US" dirty="0" err="1"/>
              <a:t>Vierde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/>
            <a:r>
              <a:rPr lang="en-US" dirty="0" err="1"/>
              <a:t>Vijfde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7978104" y="4767263"/>
            <a:ext cx="986214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12315F"/>
                </a:solidFill>
                <a:latin typeface=""/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4AF2C17D-70F5-1E4C-9526-F6AA66FA7505}" type="slidenum">
              <a:rPr lang="nl-NL" smtClean="0"/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‹nr.›</a:t>
            </a:fld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517" y="195374"/>
            <a:ext cx="885132" cy="4743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006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000" b="1" i="0" kern="1200">
          <a:solidFill>
            <a:srgbClr val="12315F"/>
          </a:solidFill>
          <a:latin typeface=""/>
          <a:ea typeface="+mj-ea"/>
          <a:cs typeface="+mj-cs"/>
        </a:defRPr>
      </a:lvl1pPr>
    </p:titleStyle>
    <p:bodyStyle>
      <a:lvl1pPr marL="17100" indent="0" algn="l" defTabSz="457200" rtl="0" eaLnBrk="1" latinLnBrk="0" hangingPunct="1">
        <a:lnSpc>
          <a:spcPts val="2400"/>
        </a:lnSpc>
        <a:spcBef>
          <a:spcPts val="600"/>
        </a:spcBef>
        <a:buFontTx/>
        <a:buNone/>
        <a:defRPr sz="1800" b="0" i="0" kern="1200" baseline="0">
          <a:solidFill>
            <a:srgbClr val="12315F"/>
          </a:solidFill>
          <a:latin typeface="Verdana"/>
          <a:ea typeface="+mn-ea"/>
          <a:cs typeface="+mn-cs"/>
        </a:defRPr>
      </a:lvl1pPr>
      <a:lvl2pPr marL="360000" indent="-342900" algn="l" defTabSz="457200" rtl="0" eaLnBrk="1" latinLnBrk="0" hangingPunct="1">
        <a:lnSpc>
          <a:spcPts val="2400"/>
        </a:lnSpc>
        <a:spcBef>
          <a:spcPts val="600"/>
        </a:spcBef>
        <a:buFont typeface="Arial"/>
        <a:buChar char="•"/>
        <a:defRPr sz="1800" b="0" i="0" kern="1200" baseline="0">
          <a:solidFill>
            <a:srgbClr val="12315F"/>
          </a:solidFill>
          <a:latin typeface="Verdana"/>
          <a:ea typeface="+mn-ea"/>
          <a:cs typeface="+mn-cs"/>
        </a:defRPr>
      </a:lvl2pPr>
      <a:lvl3pPr marL="720000" indent="-342000" algn="l" defTabSz="457200" rtl="0" eaLnBrk="1" latinLnBrk="0" hangingPunct="1">
        <a:lnSpc>
          <a:spcPts val="2400"/>
        </a:lnSpc>
        <a:spcBef>
          <a:spcPts val="600"/>
        </a:spcBef>
        <a:buFont typeface="Lucida Grande"/>
        <a:buChar char="-"/>
        <a:defRPr sz="1800" b="0" i="0" kern="1200" baseline="0">
          <a:solidFill>
            <a:srgbClr val="12315F"/>
          </a:solidFill>
          <a:latin typeface="Verdana"/>
          <a:ea typeface="+mn-ea"/>
          <a:cs typeface="+mn-cs"/>
        </a:defRPr>
      </a:lvl3pPr>
      <a:lvl4pPr marL="720000" indent="-342000" algn="l" defTabSz="457200" rtl="0" eaLnBrk="1" latinLnBrk="0" hangingPunct="1">
        <a:lnSpc>
          <a:spcPts val="2400"/>
        </a:lnSpc>
        <a:spcBef>
          <a:spcPts val="600"/>
        </a:spcBef>
        <a:buFont typeface="Lucida Grande"/>
        <a:buChar char="-"/>
        <a:defRPr sz="1800" b="0" i="0" kern="1200" baseline="0">
          <a:solidFill>
            <a:srgbClr val="12315F"/>
          </a:solidFill>
          <a:latin typeface="Verdana"/>
          <a:ea typeface="+mn-ea"/>
          <a:cs typeface="+mn-cs"/>
        </a:defRPr>
      </a:lvl4pPr>
      <a:lvl5pPr marL="702000" indent="0" algn="l" defTabSz="457200" rtl="0" eaLnBrk="1" latinLnBrk="0" hangingPunct="1">
        <a:lnSpc>
          <a:spcPts val="2400"/>
        </a:lnSpc>
        <a:spcBef>
          <a:spcPts val="600"/>
        </a:spcBef>
        <a:buFontTx/>
        <a:buNone/>
        <a:defRPr sz="1800" b="0" i="0" kern="1200" baseline="0">
          <a:solidFill>
            <a:srgbClr val="12315F"/>
          </a:solidFill>
          <a:latin typeface="Verdana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2209678" y="516385"/>
            <a:ext cx="6477121" cy="54724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err="1"/>
              <a:t>Titelstijl</a:t>
            </a:r>
            <a:r>
              <a:rPr lang="en-US" dirty="0"/>
              <a:t> van model </a:t>
            </a:r>
            <a:r>
              <a:rPr lang="en-US" dirty="0" err="1"/>
              <a:t>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209678" y="1200150"/>
            <a:ext cx="6477122" cy="339407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dirty="0" err="1"/>
              <a:t>Klik</a:t>
            </a:r>
            <a:r>
              <a:rPr lang="en-US" dirty="0"/>
              <a:t> </a:t>
            </a:r>
            <a:r>
              <a:rPr lang="en-US" dirty="0" err="1"/>
              <a:t>om</a:t>
            </a:r>
            <a:r>
              <a:rPr lang="en-US" dirty="0"/>
              <a:t> de </a:t>
            </a:r>
            <a:r>
              <a:rPr lang="en-US" dirty="0" err="1"/>
              <a:t>tekststijl</a:t>
            </a:r>
            <a:r>
              <a:rPr lang="en-US" dirty="0"/>
              <a:t> van het model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bewerken</a:t>
            </a:r>
            <a:endParaRPr lang="en-US" dirty="0"/>
          </a:p>
          <a:p>
            <a:pPr lvl="1"/>
            <a:r>
              <a:rPr lang="en-US" dirty="0" err="1"/>
              <a:t>Tweede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/>
            <a:r>
              <a:rPr lang="en-US" dirty="0" err="1"/>
              <a:t>Derde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/>
            <a:r>
              <a:rPr lang="en-US" dirty="0" err="1"/>
              <a:t>Vierde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/>
            <a:r>
              <a:rPr lang="en-US" dirty="0" err="1"/>
              <a:t>Vijfde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7978104" y="4767263"/>
            <a:ext cx="986214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12315F"/>
                </a:solidFill>
                <a:latin typeface=""/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4AF2C17D-70F5-1E4C-9526-F6AA66FA7505}" type="slidenum">
              <a:rPr lang="nl-NL" smtClean="0"/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‹nr.›</a:t>
            </a:fld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517" y="195374"/>
            <a:ext cx="885132" cy="4743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308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000" b="1" i="0" kern="1200">
          <a:solidFill>
            <a:srgbClr val="12315F"/>
          </a:solidFill>
          <a:latin typeface=""/>
          <a:ea typeface="+mj-ea"/>
          <a:cs typeface="+mj-cs"/>
        </a:defRPr>
      </a:lvl1pPr>
    </p:titleStyle>
    <p:bodyStyle>
      <a:lvl1pPr marL="17100" indent="0" algn="l" defTabSz="457200" rtl="0" eaLnBrk="1" latinLnBrk="0" hangingPunct="1">
        <a:lnSpc>
          <a:spcPts val="2400"/>
        </a:lnSpc>
        <a:spcBef>
          <a:spcPts val="600"/>
        </a:spcBef>
        <a:buFontTx/>
        <a:buNone/>
        <a:defRPr sz="1800" b="0" i="0" kern="1200" baseline="0">
          <a:solidFill>
            <a:srgbClr val="12315F"/>
          </a:solidFill>
          <a:latin typeface="Verdana"/>
          <a:ea typeface="+mn-ea"/>
          <a:cs typeface="+mn-cs"/>
        </a:defRPr>
      </a:lvl1pPr>
      <a:lvl2pPr marL="360000" indent="-342900" algn="l" defTabSz="457200" rtl="0" eaLnBrk="1" latinLnBrk="0" hangingPunct="1">
        <a:lnSpc>
          <a:spcPts val="2400"/>
        </a:lnSpc>
        <a:spcBef>
          <a:spcPts val="600"/>
        </a:spcBef>
        <a:buFont typeface="Arial"/>
        <a:buChar char="•"/>
        <a:defRPr sz="1800" b="0" i="0" kern="1200" baseline="0">
          <a:solidFill>
            <a:srgbClr val="12315F"/>
          </a:solidFill>
          <a:latin typeface="Verdana"/>
          <a:ea typeface="+mn-ea"/>
          <a:cs typeface="+mn-cs"/>
        </a:defRPr>
      </a:lvl2pPr>
      <a:lvl3pPr marL="720000" indent="-342000" algn="l" defTabSz="457200" rtl="0" eaLnBrk="1" latinLnBrk="0" hangingPunct="1">
        <a:lnSpc>
          <a:spcPts val="2400"/>
        </a:lnSpc>
        <a:spcBef>
          <a:spcPts val="600"/>
        </a:spcBef>
        <a:buFont typeface="Lucida Grande"/>
        <a:buChar char="-"/>
        <a:defRPr sz="1800" b="0" i="0" kern="1200" baseline="0">
          <a:solidFill>
            <a:srgbClr val="12315F"/>
          </a:solidFill>
          <a:latin typeface="Verdana"/>
          <a:ea typeface="+mn-ea"/>
          <a:cs typeface="+mn-cs"/>
        </a:defRPr>
      </a:lvl3pPr>
      <a:lvl4pPr marL="720000" indent="-342000" algn="l" defTabSz="457200" rtl="0" eaLnBrk="1" latinLnBrk="0" hangingPunct="1">
        <a:lnSpc>
          <a:spcPts val="2400"/>
        </a:lnSpc>
        <a:spcBef>
          <a:spcPts val="600"/>
        </a:spcBef>
        <a:buFont typeface="Lucida Grande"/>
        <a:buChar char="-"/>
        <a:defRPr sz="1800" b="0" i="0" kern="1200" baseline="0">
          <a:solidFill>
            <a:srgbClr val="12315F"/>
          </a:solidFill>
          <a:latin typeface="Verdana"/>
          <a:ea typeface="+mn-ea"/>
          <a:cs typeface="+mn-cs"/>
        </a:defRPr>
      </a:lvl4pPr>
      <a:lvl5pPr marL="702000" indent="0" algn="l" defTabSz="457200" rtl="0" eaLnBrk="1" latinLnBrk="0" hangingPunct="1">
        <a:lnSpc>
          <a:spcPts val="2400"/>
        </a:lnSpc>
        <a:spcBef>
          <a:spcPts val="600"/>
        </a:spcBef>
        <a:buFontTx/>
        <a:buNone/>
        <a:defRPr sz="1800" b="0" i="0" kern="1200" baseline="0">
          <a:solidFill>
            <a:srgbClr val="12315F"/>
          </a:solidFill>
          <a:latin typeface="Verdana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2209678" y="516385"/>
            <a:ext cx="6477121" cy="54724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err="1"/>
              <a:t>Titelstijl</a:t>
            </a:r>
            <a:r>
              <a:rPr lang="en-US" dirty="0"/>
              <a:t> van model </a:t>
            </a:r>
            <a:r>
              <a:rPr lang="en-US" dirty="0" err="1"/>
              <a:t>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209678" y="1200150"/>
            <a:ext cx="6477122" cy="339407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dirty="0" err="1"/>
              <a:t>Klik</a:t>
            </a:r>
            <a:r>
              <a:rPr lang="en-US" dirty="0"/>
              <a:t> </a:t>
            </a:r>
            <a:r>
              <a:rPr lang="en-US" dirty="0" err="1"/>
              <a:t>om</a:t>
            </a:r>
            <a:r>
              <a:rPr lang="en-US" dirty="0"/>
              <a:t> de </a:t>
            </a:r>
            <a:r>
              <a:rPr lang="en-US" dirty="0" err="1"/>
              <a:t>tekststijl</a:t>
            </a:r>
            <a:r>
              <a:rPr lang="en-US" dirty="0"/>
              <a:t> van het model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bewerken</a:t>
            </a:r>
            <a:endParaRPr lang="en-US" dirty="0"/>
          </a:p>
          <a:p>
            <a:pPr lvl="1"/>
            <a:r>
              <a:rPr lang="en-US" dirty="0" err="1"/>
              <a:t>Tweede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/>
            <a:r>
              <a:rPr lang="en-US" dirty="0" err="1"/>
              <a:t>Derde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/>
            <a:r>
              <a:rPr lang="en-US" dirty="0" err="1"/>
              <a:t>Vierde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/>
            <a:r>
              <a:rPr lang="en-US" dirty="0" err="1"/>
              <a:t>Vijfde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7978104" y="4767263"/>
            <a:ext cx="986214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12315F"/>
                </a:solidFill>
                <a:latin typeface=""/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4AF2C17D-70F5-1E4C-9526-F6AA66FA7505}" type="slidenum">
              <a:rPr lang="nl-NL" smtClean="0"/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‹nr.›</a:t>
            </a:fld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517" y="195374"/>
            <a:ext cx="885132" cy="4743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593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000" b="1" i="0" kern="1200">
          <a:solidFill>
            <a:srgbClr val="12315F"/>
          </a:solidFill>
          <a:latin typeface=""/>
          <a:ea typeface="+mj-ea"/>
          <a:cs typeface="+mj-cs"/>
        </a:defRPr>
      </a:lvl1pPr>
    </p:titleStyle>
    <p:bodyStyle>
      <a:lvl1pPr marL="17100" indent="0" algn="l" defTabSz="457200" rtl="0" eaLnBrk="1" latinLnBrk="0" hangingPunct="1">
        <a:lnSpc>
          <a:spcPts val="2400"/>
        </a:lnSpc>
        <a:spcBef>
          <a:spcPts val="600"/>
        </a:spcBef>
        <a:buFontTx/>
        <a:buNone/>
        <a:defRPr sz="1800" b="0" i="0" kern="1200" baseline="0">
          <a:solidFill>
            <a:srgbClr val="12315F"/>
          </a:solidFill>
          <a:latin typeface="Verdana"/>
          <a:ea typeface="+mn-ea"/>
          <a:cs typeface="+mn-cs"/>
        </a:defRPr>
      </a:lvl1pPr>
      <a:lvl2pPr marL="360000" indent="-342900" algn="l" defTabSz="457200" rtl="0" eaLnBrk="1" latinLnBrk="0" hangingPunct="1">
        <a:lnSpc>
          <a:spcPts val="2400"/>
        </a:lnSpc>
        <a:spcBef>
          <a:spcPts val="600"/>
        </a:spcBef>
        <a:buFont typeface="Arial"/>
        <a:buChar char="•"/>
        <a:defRPr sz="1800" b="0" i="0" kern="1200" baseline="0">
          <a:solidFill>
            <a:srgbClr val="12315F"/>
          </a:solidFill>
          <a:latin typeface="Verdana"/>
          <a:ea typeface="+mn-ea"/>
          <a:cs typeface="+mn-cs"/>
        </a:defRPr>
      </a:lvl2pPr>
      <a:lvl3pPr marL="720000" indent="-342000" algn="l" defTabSz="457200" rtl="0" eaLnBrk="1" latinLnBrk="0" hangingPunct="1">
        <a:lnSpc>
          <a:spcPts val="2400"/>
        </a:lnSpc>
        <a:spcBef>
          <a:spcPts val="600"/>
        </a:spcBef>
        <a:buFont typeface="Lucida Grande"/>
        <a:buChar char="-"/>
        <a:defRPr sz="1800" b="0" i="0" kern="1200" baseline="0">
          <a:solidFill>
            <a:srgbClr val="12315F"/>
          </a:solidFill>
          <a:latin typeface="Verdana"/>
          <a:ea typeface="+mn-ea"/>
          <a:cs typeface="+mn-cs"/>
        </a:defRPr>
      </a:lvl3pPr>
      <a:lvl4pPr marL="720000" indent="-342000" algn="l" defTabSz="457200" rtl="0" eaLnBrk="1" latinLnBrk="0" hangingPunct="1">
        <a:lnSpc>
          <a:spcPts val="2400"/>
        </a:lnSpc>
        <a:spcBef>
          <a:spcPts val="600"/>
        </a:spcBef>
        <a:buFont typeface="Lucida Grande"/>
        <a:buChar char="-"/>
        <a:defRPr sz="1800" b="0" i="0" kern="1200" baseline="0">
          <a:solidFill>
            <a:srgbClr val="12315F"/>
          </a:solidFill>
          <a:latin typeface="Verdana"/>
          <a:ea typeface="+mn-ea"/>
          <a:cs typeface="+mn-cs"/>
        </a:defRPr>
      </a:lvl4pPr>
      <a:lvl5pPr marL="702000" indent="0" algn="l" defTabSz="457200" rtl="0" eaLnBrk="1" latinLnBrk="0" hangingPunct="1">
        <a:lnSpc>
          <a:spcPts val="2400"/>
        </a:lnSpc>
        <a:spcBef>
          <a:spcPts val="600"/>
        </a:spcBef>
        <a:buFontTx/>
        <a:buNone/>
        <a:defRPr sz="1800" b="0" i="0" kern="1200" baseline="0">
          <a:solidFill>
            <a:srgbClr val="12315F"/>
          </a:solidFill>
          <a:latin typeface="Verdana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l-GR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l-GR"/>
              <a:t>Click to edit Master text styles</a:t>
            </a:r>
          </a:p>
          <a:p>
            <a:pPr lvl="1"/>
            <a:r>
              <a:rPr lang="en-US" altLang="el-GR"/>
              <a:t>Second level</a:t>
            </a:r>
          </a:p>
          <a:p>
            <a:pPr lvl="2"/>
            <a:r>
              <a:rPr lang="en-US" altLang="el-GR"/>
              <a:t>Third level</a:t>
            </a:r>
          </a:p>
          <a:p>
            <a:pPr lvl="3"/>
            <a:r>
              <a:rPr lang="en-US" altLang="el-GR"/>
              <a:t>Fourth level</a:t>
            </a:r>
          </a:p>
          <a:p>
            <a:pPr lvl="4"/>
            <a:r>
              <a:rPr lang="en-US" altLang="el-GR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el-GR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el-GR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88965682-E811-444F-AB67-C9454BF66FF6}" type="slidenum">
              <a:rPr lang="en-US" altLang="el-GR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n-US" altLang="el-G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657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3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0.png"/><Relationship Id="rId5" Type="http://schemas.openxmlformats.org/officeDocument/2006/relationships/image" Target="../media/image5.png"/><Relationship Id="rId10" Type="http://schemas.openxmlformats.org/officeDocument/2006/relationships/image" Target="../media/image14.png"/><Relationship Id="rId4" Type="http://schemas.openxmlformats.org/officeDocument/2006/relationships/image" Target="../media/image4.png"/><Relationship Id="rId9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parser.bo-ecli.eu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3" y="-34925"/>
            <a:ext cx="9236076" cy="519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AutoShape 16"/>
          <p:cNvSpPr>
            <a:spLocks noChangeAspect="1" noChangeArrowheads="1" noTextEdit="1"/>
          </p:cNvSpPr>
          <p:nvPr/>
        </p:nvSpPr>
        <p:spPr bwMode="auto">
          <a:xfrm>
            <a:off x="619125" y="287338"/>
            <a:ext cx="1022350" cy="124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3413125" y="462922"/>
            <a:ext cx="5730875" cy="1883403"/>
            <a:chOff x="2862263" y="461786"/>
            <a:chExt cx="5730875" cy="1884539"/>
          </a:xfrm>
        </p:grpSpPr>
        <p:sp>
          <p:nvSpPr>
            <p:cNvPr id="2057" name="Titel 1"/>
            <p:cNvSpPr>
              <a:spLocks/>
            </p:cNvSpPr>
            <p:nvPr/>
          </p:nvSpPr>
          <p:spPr bwMode="auto">
            <a:xfrm>
              <a:off x="2862263" y="461786"/>
              <a:ext cx="5730875" cy="10624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l">
                <a:lnSpc>
                  <a:spcPct val="85000"/>
                </a:lnSpc>
              </a:pPr>
              <a:r>
                <a:rPr lang="en-US" altLang="el-GR" sz="4000" b="1" noProof="1" smtClean="0">
                  <a:solidFill>
                    <a:srgbClr val="006C87"/>
                  </a:solidFill>
                  <a:latin typeface="Roboto Bk" pitchFamily="2" charset="0"/>
                  <a:ea typeface="Roboto Bk" pitchFamily="2" charset="0"/>
                  <a:cs typeface="Roboto" pitchFamily="2" charset="0"/>
                </a:rPr>
                <a:t>BO-ECLI WS2</a:t>
              </a:r>
            </a:p>
            <a:p>
              <a:pPr algn="l">
                <a:lnSpc>
                  <a:spcPct val="85000"/>
                </a:lnSpc>
              </a:pPr>
              <a:r>
                <a:rPr lang="en-US" altLang="el-GR" sz="4000" b="1" noProof="1" smtClean="0">
                  <a:solidFill>
                    <a:srgbClr val="006C87"/>
                  </a:solidFill>
                  <a:latin typeface="Roboto Bk" pitchFamily="2" charset="0"/>
                  <a:ea typeface="Roboto Bk" pitchFamily="2" charset="0"/>
                  <a:cs typeface="Roboto" pitchFamily="2" charset="0"/>
                </a:rPr>
                <a:t>LINKING DATA</a:t>
              </a:r>
            </a:p>
          </p:txBody>
        </p:sp>
        <p:sp>
          <p:nvSpPr>
            <p:cNvPr id="2058" name="Untertitel 2"/>
            <p:cNvSpPr>
              <a:spLocks/>
            </p:cNvSpPr>
            <p:nvPr/>
          </p:nvSpPr>
          <p:spPr bwMode="auto">
            <a:xfrm>
              <a:off x="2862263" y="2135584"/>
              <a:ext cx="4805362" cy="2107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l">
                <a:lnSpc>
                  <a:spcPct val="75000"/>
                </a:lnSpc>
                <a:spcBef>
                  <a:spcPct val="20000"/>
                </a:spcBef>
              </a:pPr>
              <a:r>
                <a:rPr lang="en-US" altLang="el-GR" sz="1500" noProof="1" smtClean="0">
                  <a:solidFill>
                    <a:srgbClr val="006C87"/>
                  </a:solidFill>
                  <a:latin typeface="Roboto" pitchFamily="2" charset="0"/>
                  <a:ea typeface="Roboto" pitchFamily="2" charset="0"/>
                  <a:cs typeface="Roboto" pitchFamily="2" charset="0"/>
                </a:rPr>
                <a:t>ECLI Conference      Athens  </a:t>
              </a:r>
              <a:r>
                <a:rPr lang="en-US" altLang="el-GR" sz="1500" noProof="1">
                  <a:solidFill>
                    <a:srgbClr val="006C87"/>
                  </a:solidFill>
                  <a:latin typeface="Roboto" pitchFamily="2" charset="0"/>
                  <a:ea typeface="Roboto" pitchFamily="2" charset="0"/>
                  <a:cs typeface="Roboto" pitchFamily="2" charset="0"/>
                </a:rPr>
                <a:t>|  </a:t>
              </a:r>
              <a:r>
                <a:rPr lang="en-US" altLang="el-GR" sz="1500" noProof="1" smtClean="0">
                  <a:solidFill>
                    <a:srgbClr val="006C87"/>
                  </a:solidFill>
                  <a:latin typeface="Roboto" pitchFamily="2" charset="0"/>
                  <a:ea typeface="Roboto" pitchFamily="2" charset="0"/>
                  <a:cs typeface="Roboto" pitchFamily="2" charset="0"/>
                </a:rPr>
                <a:t>8-9 June</a:t>
              </a:r>
              <a:r>
                <a:rPr lang="en-US" altLang="el-GR" sz="1500" noProof="1">
                  <a:solidFill>
                    <a:srgbClr val="006C87"/>
                  </a:solidFill>
                  <a:latin typeface="Roboto" pitchFamily="2" charset="0"/>
                  <a:ea typeface="Roboto" pitchFamily="2" charset="0"/>
                  <a:cs typeface="Roboto" pitchFamily="2" charset="0"/>
                </a:rPr>
                <a:t> </a:t>
              </a:r>
              <a:r>
                <a:rPr lang="en-US" altLang="el-GR" sz="1500" noProof="1" smtClean="0">
                  <a:solidFill>
                    <a:srgbClr val="006C87"/>
                  </a:solidFill>
                  <a:latin typeface="Roboto" pitchFamily="2" charset="0"/>
                  <a:ea typeface="Roboto" pitchFamily="2" charset="0"/>
                  <a:cs typeface="Roboto" pitchFamily="2" charset="0"/>
                </a:rPr>
                <a:t>2017   </a:t>
              </a:r>
              <a:endParaRPr lang="en-US" altLang="el-GR" sz="1500" noProof="1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endParaRPr>
            </a:p>
          </p:txBody>
        </p:sp>
      </p:grpSp>
      <p:pic>
        <p:nvPicPr>
          <p:cNvPr id="2055" name="Picture 2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3" y="965200"/>
            <a:ext cx="2566987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54" name="Group 11"/>
          <p:cNvGrpSpPr>
            <a:grpSpLocks/>
          </p:cNvGrpSpPr>
          <p:nvPr/>
        </p:nvGrpSpPr>
        <p:grpSpPr bwMode="auto">
          <a:xfrm>
            <a:off x="6002338" y="4291013"/>
            <a:ext cx="2794000" cy="520700"/>
            <a:chOff x="5924915" y="1445722"/>
            <a:chExt cx="3177237" cy="590169"/>
          </a:xfrm>
        </p:grpSpPr>
        <p:pic>
          <p:nvPicPr>
            <p:cNvPr id="3" name="Picture 12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270332" y="1445722"/>
              <a:ext cx="831820" cy="565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Titel 1"/>
            <p:cNvSpPr>
              <a:spLocks/>
            </p:cNvSpPr>
            <p:nvPr/>
          </p:nvSpPr>
          <p:spPr bwMode="auto">
            <a:xfrm>
              <a:off x="5924915" y="1636447"/>
              <a:ext cx="2204208" cy="399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en-US" altLang="el-GR" sz="1100" dirty="0">
                  <a:solidFill>
                    <a:srgbClr val="006C87"/>
                  </a:solidFill>
                  <a:latin typeface="+mj-lt"/>
                  <a:ea typeface="Roboto" pitchFamily="2" charset="0"/>
                  <a:cs typeface="Roboto" pitchFamily="2" charset="0"/>
                </a:rPr>
                <a:t>This project is co-funded by </a:t>
              </a:r>
            </a:p>
            <a:p>
              <a:pPr algn="r"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en-US" altLang="el-GR" sz="1100" dirty="0">
                  <a:solidFill>
                    <a:srgbClr val="006C87"/>
                  </a:solidFill>
                  <a:latin typeface="+mj-lt"/>
                  <a:ea typeface="Roboto" pitchFamily="2" charset="0"/>
                  <a:cs typeface="Roboto" pitchFamily="2" charset="0"/>
                </a:rPr>
                <a:t>the European Union </a:t>
              </a:r>
              <a:endParaRPr lang="en-US" altLang="el-GR" sz="1100" noProof="1">
                <a:solidFill>
                  <a:srgbClr val="006C87"/>
                </a:solidFill>
                <a:latin typeface="+mj-lt"/>
                <a:ea typeface="Roboto" pitchFamily="2" charset="0"/>
                <a:cs typeface="Roboto" pitchFamily="2" charset="0"/>
              </a:endParaRPr>
            </a:p>
          </p:txBody>
        </p:sp>
      </p:grpSp>
      <p:sp>
        <p:nvSpPr>
          <p:cNvPr id="12" name="Untertitel 2"/>
          <p:cNvSpPr>
            <a:spLocks/>
          </p:cNvSpPr>
          <p:nvPr/>
        </p:nvSpPr>
        <p:spPr bwMode="auto">
          <a:xfrm>
            <a:off x="385763" y="2919046"/>
            <a:ext cx="3154778" cy="2053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>
              <a:spcBef>
                <a:spcPct val="20000"/>
              </a:spcBef>
            </a:pPr>
            <a:r>
              <a:rPr lang="en-US" altLang="el-GR" sz="1200" b="1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Tommaso Agnoloni</a:t>
            </a:r>
            <a:endParaRPr lang="en-US" altLang="el-GR" sz="1200" b="1" noProof="1">
              <a:solidFill>
                <a:srgbClr val="006C87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algn="l">
              <a:spcBef>
                <a:spcPct val="20000"/>
              </a:spcBef>
            </a:pPr>
            <a:r>
              <a:rPr lang="en-US" altLang="el-GR" sz="1050" i="1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endParaRPr lang="en-US" altLang="el-GR" sz="1050" i="1" noProof="1">
              <a:solidFill>
                <a:srgbClr val="006C87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algn="l">
              <a:spcBef>
                <a:spcPct val="20000"/>
              </a:spcBef>
            </a:pPr>
            <a:endParaRPr lang="en-US" altLang="el-GR" sz="1050" i="1" noProof="1">
              <a:solidFill>
                <a:srgbClr val="006C87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algn="l">
              <a:spcBef>
                <a:spcPct val="20000"/>
              </a:spcBef>
            </a:pPr>
            <a:r>
              <a:rPr lang="en-US" altLang="el-GR" sz="1050" i="1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Coordinator BO</a:t>
            </a:r>
            <a:r>
              <a:rPr lang="en-US" altLang="el-GR" sz="1050" i="1" noProof="1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-</a:t>
            </a:r>
            <a:r>
              <a:rPr lang="en-US" altLang="el-GR" sz="1050" i="1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ECLI WS2</a:t>
            </a:r>
            <a:endParaRPr lang="en-US" altLang="el-GR" sz="1050" i="1" noProof="1">
              <a:solidFill>
                <a:srgbClr val="006C87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algn="l">
              <a:spcBef>
                <a:spcPct val="20000"/>
              </a:spcBef>
            </a:pPr>
            <a:endParaRPr lang="en-US" altLang="el-GR" sz="1050" i="1" noProof="1">
              <a:solidFill>
                <a:srgbClr val="006C87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algn="l">
              <a:spcBef>
                <a:spcPct val="20000"/>
              </a:spcBef>
            </a:pPr>
            <a:r>
              <a:rPr lang="en-US" altLang="el-GR" sz="105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agnoloni@ittig.cnr.it</a:t>
            </a:r>
            <a:endParaRPr lang="en-US" altLang="el-GR" sz="1050" noProof="1">
              <a:solidFill>
                <a:srgbClr val="006C87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7" name="Rectangle 21"/>
          <p:cNvSpPr>
            <a:spLocks noChangeArrowheads="1"/>
          </p:cNvSpPr>
          <p:nvPr/>
        </p:nvSpPr>
        <p:spPr bwMode="auto">
          <a:xfrm>
            <a:off x="1898650" y="357188"/>
            <a:ext cx="46038" cy="608012"/>
          </a:xfrm>
          <a:prstGeom prst="rect">
            <a:avLst/>
          </a:prstGeom>
          <a:solidFill>
            <a:srgbClr val="4C82A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l-GR" altLang="el-GR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2120900" y="346075"/>
            <a:ext cx="6435594" cy="743234"/>
            <a:chOff x="3275" y="147"/>
            <a:chExt cx="2383" cy="623"/>
          </a:xfrm>
        </p:grpSpPr>
        <p:sp>
          <p:nvSpPr>
            <p:cNvPr id="3082" name="Titel 1"/>
            <p:cNvSpPr>
              <a:spLocks/>
            </p:cNvSpPr>
            <p:nvPr/>
          </p:nvSpPr>
          <p:spPr bwMode="auto">
            <a:xfrm>
              <a:off x="3275" y="147"/>
              <a:ext cx="2353" cy="6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l">
                <a:lnSpc>
                  <a:spcPct val="85000"/>
                </a:lnSpc>
              </a:pPr>
              <a:r>
                <a:rPr lang="en-US" altLang="el-GR" sz="2800" b="1" noProof="1" smtClean="0">
                  <a:solidFill>
                    <a:srgbClr val="4C82AD"/>
                  </a:solidFill>
                  <a:latin typeface="Roboto" pitchFamily="2" charset="0"/>
                  <a:ea typeface="Roboto" pitchFamily="2" charset="0"/>
                  <a:cs typeface="Roboto" pitchFamily="2" charset="0"/>
                </a:rPr>
                <a:t>EXTRACTION PROCESS and results</a:t>
              </a:r>
              <a:endParaRPr lang="en-US" altLang="el-GR" sz="2800" b="1" noProof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endParaRPr>
            </a:p>
          </p:txBody>
        </p:sp>
        <p:sp>
          <p:nvSpPr>
            <p:cNvPr id="3083" name="Untertitel 2"/>
            <p:cNvSpPr>
              <a:spLocks/>
            </p:cNvSpPr>
            <p:nvPr/>
          </p:nvSpPr>
          <p:spPr bwMode="auto">
            <a:xfrm>
              <a:off x="3276" y="459"/>
              <a:ext cx="2382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l">
                <a:lnSpc>
                  <a:spcPct val="75000"/>
                </a:lnSpc>
                <a:spcBef>
                  <a:spcPct val="20000"/>
                </a:spcBef>
              </a:pPr>
              <a:r>
                <a:rPr lang="it-IT" altLang="el-GR" sz="2800" noProof="1" smtClean="0">
                  <a:solidFill>
                    <a:srgbClr val="4C82AD"/>
                  </a:solidFill>
                  <a:latin typeface="Roboto" pitchFamily="2" charset="0"/>
                  <a:ea typeface="Roboto" pitchFamily="2" charset="0"/>
                  <a:cs typeface="Roboto" pitchFamily="2" charset="0"/>
                </a:rPr>
                <a:t>Multilang  ex2 </a:t>
              </a:r>
              <a:r>
                <a:rPr lang="mr-IN" altLang="el-GR" sz="2800" noProof="1" smtClean="0">
                  <a:solidFill>
                    <a:srgbClr val="4C82AD"/>
                  </a:solidFill>
                  <a:latin typeface="Roboto" pitchFamily="2" charset="0"/>
                  <a:ea typeface="Roboto" pitchFamily="2" charset="0"/>
                  <a:cs typeface="Roboto" pitchFamily="2" charset="0"/>
                </a:rPr>
                <a:t>–</a:t>
              </a:r>
              <a:r>
                <a:rPr lang="it-IT" altLang="el-GR" sz="2800" noProof="1" smtClean="0">
                  <a:solidFill>
                    <a:srgbClr val="4C82AD"/>
                  </a:solidFill>
                  <a:latin typeface="Roboto" pitchFamily="2" charset="0"/>
                  <a:ea typeface="Roboto" pitchFamily="2" charset="0"/>
                  <a:cs typeface="Roboto" pitchFamily="2" charset="0"/>
                </a:rPr>
                <a:t> IT / ES </a:t>
              </a:r>
              <a:endParaRPr lang="en-US" altLang="el-GR" sz="2800" noProof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endParaRPr>
            </a:p>
          </p:txBody>
        </p:sp>
      </p:grpSp>
      <p:sp>
        <p:nvSpPr>
          <p:cNvPr id="3077" name="Titel 1"/>
          <p:cNvSpPr>
            <a:spLocks/>
          </p:cNvSpPr>
          <p:nvPr/>
        </p:nvSpPr>
        <p:spPr bwMode="auto">
          <a:xfrm>
            <a:off x="1898650" y="1341293"/>
            <a:ext cx="6897688" cy="477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85000"/>
              </a:lnSpc>
            </a:pP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Input text: </a:t>
            </a:r>
            <a:r>
              <a:rPr lang="it-IT" altLang="el-GR" i="1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[..] </a:t>
            </a:r>
            <a:r>
              <a:rPr lang="en-US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art. 45, del </a:t>
            </a:r>
            <a:r>
              <a:rPr lang="en-US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Trattato</a:t>
            </a:r>
            <a:r>
              <a:rPr lang="en-US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en-US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sul</a:t>
            </a:r>
            <a:r>
              <a:rPr lang="en-US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en-US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Funzionamento</a:t>
            </a:r>
            <a:r>
              <a:rPr lang="en-US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en-US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dell’Unione</a:t>
            </a:r>
            <a:r>
              <a:rPr lang="en-US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en-US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Europea</a:t>
            </a:r>
            <a:r>
              <a:rPr lang="en-US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; da un </a:t>
            </a:r>
            <a:r>
              <a:rPr lang="en-US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altro</a:t>
            </a:r>
            <a:r>
              <a:rPr lang="it-IT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 </a:t>
            </a:r>
            <a:r>
              <a:rPr lang="it-IT" altLang="el-GR" i="1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[..]</a:t>
            </a:r>
            <a:r>
              <a:rPr lang="it-IT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sz="1100" dirty="0" smtClean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   </a:t>
            </a:r>
            <a:endParaRPr lang="en-US" altLang="el-GR" b="1" dirty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</p:txBody>
      </p:sp>
      <p:sp>
        <p:nvSpPr>
          <p:cNvPr id="9" name="Untertitel 2"/>
          <p:cNvSpPr>
            <a:spLocks/>
          </p:cNvSpPr>
          <p:nvPr/>
        </p:nvSpPr>
        <p:spPr bwMode="auto">
          <a:xfrm>
            <a:off x="231775" y="3483354"/>
            <a:ext cx="1463675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>
              <a:spcBef>
                <a:spcPct val="20000"/>
              </a:spcBef>
            </a:pP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ECLI Conference</a:t>
            </a:r>
          </a:p>
          <a:p>
            <a:pPr algn="l">
              <a:spcBef>
                <a:spcPct val="20000"/>
              </a:spcBef>
            </a:pP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8</a:t>
            </a:r>
            <a:r>
              <a:rPr lang="en-US" altLang="el-GR" sz="1400" baseline="300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th</a:t>
            </a: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June 2017</a:t>
            </a:r>
            <a:endParaRPr lang="en-US" altLang="el-GR" sz="1400" noProof="1">
              <a:solidFill>
                <a:srgbClr val="006C87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algn="l">
              <a:spcBef>
                <a:spcPct val="20000"/>
              </a:spcBef>
            </a:pP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Athens</a:t>
            </a:r>
            <a:endParaRPr lang="en-US" altLang="el-GR" sz="1400" noProof="1">
              <a:solidFill>
                <a:srgbClr val="006C87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3746121" y="8209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1837000" y="2355189"/>
            <a:ext cx="6864504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 err="1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legal-reference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: [</a:t>
            </a:r>
          </a:p>
          <a:p>
            <a:pPr algn="l"/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      {</a:t>
            </a:r>
          </a:p>
          <a:p>
            <a:pPr algn="l"/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        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"text"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: </a:t>
            </a:r>
            <a:r>
              <a:rPr lang="it-IT" sz="1400" dirty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"art. 45, del Trattato sul Funzionamento </a:t>
            </a:r>
            <a:r>
              <a:rPr lang="it-IT" sz="1400" dirty="0" smtClean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dell’</a:t>
            </a:r>
          </a:p>
          <a:p>
            <a:pPr algn="l"/>
            <a:r>
              <a:rPr lang="it-IT" sz="1400" dirty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 </a:t>
            </a:r>
            <a:r>
              <a:rPr lang="it-IT" sz="1400" dirty="0" smtClean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 		Unione </a:t>
            </a:r>
            <a:r>
              <a:rPr lang="it-IT" sz="1400" dirty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Europea"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,</a:t>
            </a:r>
          </a:p>
          <a:p>
            <a:pPr algn="l"/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        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 err="1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partition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: </a:t>
            </a:r>
            <a:r>
              <a:rPr lang="it-IT" sz="1400" dirty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"article-45;"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,</a:t>
            </a:r>
          </a:p>
          <a:p>
            <a:pPr algn="l"/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        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"alias"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: </a:t>
            </a:r>
            <a:r>
              <a:rPr lang="it-IT" sz="1400" dirty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"TREATY_FUNCTIONING_EU"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,</a:t>
            </a:r>
          </a:p>
          <a:p>
            <a:pPr algn="l"/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        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 err="1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is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-case-law-</a:t>
            </a:r>
            <a:r>
              <a:rPr lang="it-IT" sz="1400" dirty="0" err="1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reference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: </a:t>
            </a:r>
            <a:r>
              <a:rPr lang="it-IT" sz="1400" dirty="0">
                <a:solidFill>
                  <a:srgbClr val="0086B3"/>
                </a:solidFill>
                <a:latin typeface="Courier"/>
                <a:ea typeface="Courier"/>
                <a:cs typeface="Courier"/>
              </a:rPr>
              <a:t>false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,</a:t>
            </a:r>
          </a:p>
          <a:p>
            <a:pPr algn="l"/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        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 err="1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is-legal-reference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: </a:t>
            </a:r>
            <a:r>
              <a:rPr lang="it-IT" sz="1400" dirty="0" err="1">
                <a:solidFill>
                  <a:srgbClr val="0086B3"/>
                </a:solidFill>
                <a:latin typeface="Courier"/>
                <a:ea typeface="Courier"/>
                <a:cs typeface="Courier"/>
              </a:rPr>
              <a:t>true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,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14432428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7" grpId="0" animBg="1"/>
      <p:bldP spid="3077" grpId="0" build="p" bldLvl="4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7" name="Rectangle 21"/>
          <p:cNvSpPr>
            <a:spLocks noChangeArrowheads="1"/>
          </p:cNvSpPr>
          <p:nvPr/>
        </p:nvSpPr>
        <p:spPr bwMode="auto">
          <a:xfrm>
            <a:off x="1898650" y="357188"/>
            <a:ext cx="46038" cy="608012"/>
          </a:xfrm>
          <a:prstGeom prst="rect">
            <a:avLst/>
          </a:prstGeom>
          <a:solidFill>
            <a:srgbClr val="4C82A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l-GR" altLang="el-GR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2120900" y="346075"/>
            <a:ext cx="6435594" cy="743234"/>
            <a:chOff x="3275" y="147"/>
            <a:chExt cx="2383" cy="623"/>
          </a:xfrm>
        </p:grpSpPr>
        <p:sp>
          <p:nvSpPr>
            <p:cNvPr id="3082" name="Titel 1"/>
            <p:cNvSpPr>
              <a:spLocks/>
            </p:cNvSpPr>
            <p:nvPr/>
          </p:nvSpPr>
          <p:spPr bwMode="auto">
            <a:xfrm>
              <a:off x="3275" y="147"/>
              <a:ext cx="2353" cy="6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l">
                <a:lnSpc>
                  <a:spcPct val="85000"/>
                </a:lnSpc>
              </a:pPr>
              <a:r>
                <a:rPr lang="en-US" altLang="el-GR" sz="2800" b="1" noProof="1" smtClean="0">
                  <a:solidFill>
                    <a:srgbClr val="4C82AD"/>
                  </a:solidFill>
                  <a:latin typeface="Roboto" pitchFamily="2" charset="0"/>
                  <a:ea typeface="Roboto" pitchFamily="2" charset="0"/>
                  <a:cs typeface="Roboto" pitchFamily="2" charset="0"/>
                </a:rPr>
                <a:t>EXTRACTION PROCESS and results</a:t>
              </a:r>
              <a:endParaRPr lang="en-US" altLang="el-GR" sz="2800" b="1" noProof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endParaRPr>
            </a:p>
          </p:txBody>
        </p:sp>
        <p:sp>
          <p:nvSpPr>
            <p:cNvPr id="3083" name="Untertitel 2"/>
            <p:cNvSpPr>
              <a:spLocks/>
            </p:cNvSpPr>
            <p:nvPr/>
          </p:nvSpPr>
          <p:spPr bwMode="auto">
            <a:xfrm>
              <a:off x="3276" y="459"/>
              <a:ext cx="2382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l">
                <a:lnSpc>
                  <a:spcPct val="75000"/>
                </a:lnSpc>
                <a:spcBef>
                  <a:spcPct val="20000"/>
                </a:spcBef>
              </a:pPr>
              <a:r>
                <a:rPr lang="it-IT" altLang="el-GR" sz="2800" noProof="1" smtClean="0">
                  <a:solidFill>
                    <a:srgbClr val="4C82AD"/>
                  </a:solidFill>
                  <a:latin typeface="Roboto" pitchFamily="2" charset="0"/>
                  <a:ea typeface="Roboto" pitchFamily="2" charset="0"/>
                  <a:cs typeface="Roboto" pitchFamily="2" charset="0"/>
                </a:rPr>
                <a:t>Multilang  ex 2 </a:t>
              </a:r>
              <a:r>
                <a:rPr lang="mr-IN" altLang="el-GR" sz="2800" noProof="1" smtClean="0">
                  <a:solidFill>
                    <a:srgbClr val="4C82AD"/>
                  </a:solidFill>
                  <a:latin typeface="Roboto" pitchFamily="2" charset="0"/>
                  <a:ea typeface="Roboto" pitchFamily="2" charset="0"/>
                  <a:cs typeface="Roboto" pitchFamily="2" charset="0"/>
                </a:rPr>
                <a:t>–</a:t>
              </a:r>
              <a:r>
                <a:rPr lang="it-IT" altLang="el-GR" sz="2800" noProof="1" smtClean="0">
                  <a:solidFill>
                    <a:srgbClr val="4C82AD"/>
                  </a:solidFill>
                  <a:latin typeface="Roboto" pitchFamily="2" charset="0"/>
                  <a:ea typeface="Roboto" pitchFamily="2" charset="0"/>
                  <a:cs typeface="Roboto" pitchFamily="2" charset="0"/>
                </a:rPr>
                <a:t> IT /ES </a:t>
              </a:r>
              <a:endParaRPr lang="en-US" altLang="el-GR" sz="2800" noProof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endParaRPr>
            </a:p>
          </p:txBody>
        </p:sp>
      </p:grpSp>
      <p:sp>
        <p:nvSpPr>
          <p:cNvPr id="9" name="Untertitel 2"/>
          <p:cNvSpPr>
            <a:spLocks/>
          </p:cNvSpPr>
          <p:nvPr/>
        </p:nvSpPr>
        <p:spPr bwMode="auto">
          <a:xfrm>
            <a:off x="231775" y="3483354"/>
            <a:ext cx="1463675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>
              <a:spcBef>
                <a:spcPct val="20000"/>
              </a:spcBef>
            </a:pP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ECLI Conference</a:t>
            </a:r>
          </a:p>
          <a:p>
            <a:pPr algn="l">
              <a:spcBef>
                <a:spcPct val="20000"/>
              </a:spcBef>
            </a:pP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8</a:t>
            </a:r>
            <a:r>
              <a:rPr lang="en-US" altLang="el-GR" sz="1400" baseline="300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th</a:t>
            </a: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June 2017</a:t>
            </a:r>
            <a:endParaRPr lang="en-US" altLang="el-GR" sz="1400" noProof="1">
              <a:solidFill>
                <a:srgbClr val="006C87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algn="l">
              <a:spcBef>
                <a:spcPct val="20000"/>
              </a:spcBef>
            </a:pP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Athens</a:t>
            </a:r>
            <a:endParaRPr lang="en-US" altLang="el-GR" sz="1400" noProof="1">
              <a:solidFill>
                <a:srgbClr val="006C87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3746121" y="8209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1664380" y="1830651"/>
            <a:ext cx="7726419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 err="1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legal-identifier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: [</a:t>
            </a:r>
          </a:p>
          <a:p>
            <a:pPr algn="l"/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          {</a:t>
            </a:r>
          </a:p>
          <a:p>
            <a:pPr algn="l"/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            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 err="1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type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: </a:t>
            </a:r>
            <a:r>
              <a:rPr lang="it-IT" sz="1400" dirty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"CELEX"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,</a:t>
            </a:r>
          </a:p>
          <a:p>
            <a:pPr algn="l"/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            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"code"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: </a:t>
            </a:r>
            <a:r>
              <a:rPr lang="it-IT" sz="1400" dirty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"12008E045"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,</a:t>
            </a:r>
          </a:p>
          <a:p>
            <a:pPr algn="l"/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            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 err="1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url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: </a:t>
            </a:r>
            <a:r>
              <a:rPr lang="it-IT" sz="1400" dirty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"http://</a:t>
            </a:r>
            <a:r>
              <a:rPr lang="it-IT" sz="1400" dirty="0" err="1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eur-lex.europa.eu</a:t>
            </a:r>
            <a:r>
              <a:rPr lang="it-IT" sz="1400" dirty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/</a:t>
            </a:r>
            <a:r>
              <a:rPr lang="it-IT" sz="1400" dirty="0" err="1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legal-content</a:t>
            </a:r>
            <a:r>
              <a:rPr lang="it-IT" sz="1400" dirty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/IT/TXT</a:t>
            </a:r>
            <a:r>
              <a:rPr lang="it-IT" sz="1400" dirty="0" smtClean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/</a:t>
            </a:r>
          </a:p>
          <a:p>
            <a:pPr algn="l"/>
            <a:r>
              <a:rPr lang="it-IT" sz="1400" dirty="0" smtClean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		   ?</a:t>
            </a:r>
            <a:r>
              <a:rPr lang="it-IT" sz="1400" dirty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uri=CELEX:12008E045"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,</a:t>
            </a:r>
          </a:p>
          <a:p>
            <a:pPr algn="l"/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            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 err="1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provenance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: </a:t>
            </a:r>
            <a:r>
              <a:rPr lang="it-IT" sz="1400" dirty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 smtClean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BOECLI </a:t>
            </a:r>
            <a:r>
              <a:rPr lang="en-US" sz="1400" dirty="0" err="1" smtClean="0">
                <a:solidFill>
                  <a:srgbClr val="DF5000"/>
                </a:solidFill>
                <a:latin typeface="Courier"/>
                <a:ea typeface="ＭＳ 明朝"/>
                <a:cs typeface="Times New Roman"/>
              </a:rPr>
              <a:t>DefaultLegislationAliasGeneration</a:t>
            </a:r>
            <a:r>
              <a:rPr lang="it-IT" sz="1400" dirty="0" smtClean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,</a:t>
            </a:r>
          </a:p>
          <a:p>
            <a:pPr algn="l"/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            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 err="1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confidence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: 0.7</a:t>
            </a:r>
          </a:p>
          <a:p>
            <a:pPr algn="l"/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          }</a:t>
            </a:r>
          </a:p>
          <a:p>
            <a:pPr algn="l"/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        ]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219277830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7" name="Rectangle 21"/>
          <p:cNvSpPr>
            <a:spLocks noChangeArrowheads="1"/>
          </p:cNvSpPr>
          <p:nvPr/>
        </p:nvSpPr>
        <p:spPr bwMode="auto">
          <a:xfrm>
            <a:off x="1898650" y="357188"/>
            <a:ext cx="46038" cy="608012"/>
          </a:xfrm>
          <a:prstGeom prst="rect">
            <a:avLst/>
          </a:prstGeom>
          <a:solidFill>
            <a:srgbClr val="4C82A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l-GR" altLang="el-GR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2120900" y="346075"/>
            <a:ext cx="6435594" cy="743234"/>
            <a:chOff x="3275" y="147"/>
            <a:chExt cx="2383" cy="623"/>
          </a:xfrm>
        </p:grpSpPr>
        <p:sp>
          <p:nvSpPr>
            <p:cNvPr id="3082" name="Titel 1"/>
            <p:cNvSpPr>
              <a:spLocks/>
            </p:cNvSpPr>
            <p:nvPr/>
          </p:nvSpPr>
          <p:spPr bwMode="auto">
            <a:xfrm>
              <a:off x="3275" y="147"/>
              <a:ext cx="2353" cy="6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l">
                <a:lnSpc>
                  <a:spcPct val="85000"/>
                </a:lnSpc>
              </a:pPr>
              <a:r>
                <a:rPr lang="en-US" altLang="el-GR" sz="2800" b="1" noProof="1" smtClean="0">
                  <a:solidFill>
                    <a:srgbClr val="4C82AD"/>
                  </a:solidFill>
                  <a:latin typeface="Roboto" pitchFamily="2" charset="0"/>
                  <a:ea typeface="Roboto" pitchFamily="2" charset="0"/>
                  <a:cs typeface="Roboto" pitchFamily="2" charset="0"/>
                </a:rPr>
                <a:t>EXTRACTION PROCESS and results</a:t>
              </a:r>
              <a:endParaRPr lang="en-US" altLang="el-GR" sz="2800" b="1" noProof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endParaRPr>
            </a:p>
          </p:txBody>
        </p:sp>
        <p:sp>
          <p:nvSpPr>
            <p:cNvPr id="3083" name="Untertitel 2"/>
            <p:cNvSpPr>
              <a:spLocks/>
            </p:cNvSpPr>
            <p:nvPr/>
          </p:nvSpPr>
          <p:spPr bwMode="auto">
            <a:xfrm>
              <a:off x="3276" y="459"/>
              <a:ext cx="2382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l">
                <a:lnSpc>
                  <a:spcPct val="75000"/>
                </a:lnSpc>
                <a:spcBef>
                  <a:spcPct val="20000"/>
                </a:spcBef>
              </a:pPr>
              <a:r>
                <a:rPr lang="it-IT" altLang="el-GR" sz="2800" noProof="1" smtClean="0">
                  <a:solidFill>
                    <a:srgbClr val="4C82AD"/>
                  </a:solidFill>
                  <a:latin typeface="Roboto" pitchFamily="2" charset="0"/>
                  <a:ea typeface="Roboto" pitchFamily="2" charset="0"/>
                  <a:cs typeface="Roboto" pitchFamily="2" charset="0"/>
                </a:rPr>
                <a:t>Multilang  ex2 </a:t>
              </a:r>
              <a:r>
                <a:rPr lang="mr-IN" altLang="el-GR" sz="2800" noProof="1" smtClean="0">
                  <a:solidFill>
                    <a:srgbClr val="4C82AD"/>
                  </a:solidFill>
                  <a:latin typeface="Roboto" pitchFamily="2" charset="0"/>
                  <a:ea typeface="Roboto" pitchFamily="2" charset="0"/>
                  <a:cs typeface="Roboto" pitchFamily="2" charset="0"/>
                </a:rPr>
                <a:t>–</a:t>
              </a:r>
              <a:r>
                <a:rPr lang="it-IT" altLang="el-GR" sz="2800" noProof="1" smtClean="0">
                  <a:solidFill>
                    <a:srgbClr val="4C82AD"/>
                  </a:solidFill>
                  <a:latin typeface="Roboto" pitchFamily="2" charset="0"/>
                  <a:ea typeface="Roboto" pitchFamily="2" charset="0"/>
                  <a:cs typeface="Roboto" pitchFamily="2" charset="0"/>
                </a:rPr>
                <a:t> IT / ES </a:t>
              </a:r>
              <a:endParaRPr lang="en-US" altLang="el-GR" sz="2800" noProof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endParaRPr>
            </a:p>
          </p:txBody>
        </p:sp>
      </p:grpSp>
      <p:sp>
        <p:nvSpPr>
          <p:cNvPr id="3077" name="Titel 1"/>
          <p:cNvSpPr>
            <a:spLocks/>
          </p:cNvSpPr>
          <p:nvPr/>
        </p:nvSpPr>
        <p:spPr bwMode="auto">
          <a:xfrm>
            <a:off x="1898650" y="1341293"/>
            <a:ext cx="6897688" cy="477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85000"/>
              </a:lnSpc>
            </a:pP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Input text: </a:t>
            </a:r>
            <a:r>
              <a:rPr lang="it-IT" altLang="el-GR" i="1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[..] </a:t>
            </a:r>
            <a:r>
              <a:rPr lang="en-US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que</a:t>
            </a:r>
            <a:r>
              <a:rPr lang="en-US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en-US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recoge</a:t>
            </a:r>
            <a:r>
              <a:rPr lang="en-US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el art. 191.2 del </a:t>
            </a:r>
            <a:r>
              <a:rPr lang="en-US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Tratado</a:t>
            </a:r>
            <a:r>
              <a:rPr lang="en-US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de </a:t>
            </a:r>
            <a:r>
              <a:rPr lang="en-US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Funcionamiento</a:t>
            </a:r>
            <a:r>
              <a:rPr lang="en-US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de la Union </a:t>
            </a:r>
            <a:r>
              <a:rPr lang="en-US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Europea</a:t>
            </a:r>
            <a:r>
              <a:rPr lang="en-US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y </a:t>
            </a:r>
            <a:r>
              <a:rPr lang="en-US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determino</a:t>
            </a:r>
            <a:r>
              <a:rPr lang="it-IT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i="1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[..]</a:t>
            </a:r>
            <a:r>
              <a:rPr lang="it-IT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sz="1100" dirty="0" smtClean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   </a:t>
            </a:r>
            <a:endParaRPr lang="en-US" altLang="el-GR" b="1" dirty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</p:txBody>
      </p:sp>
      <p:sp>
        <p:nvSpPr>
          <p:cNvPr id="9" name="Untertitel 2"/>
          <p:cNvSpPr>
            <a:spLocks/>
          </p:cNvSpPr>
          <p:nvPr/>
        </p:nvSpPr>
        <p:spPr bwMode="auto">
          <a:xfrm>
            <a:off x="231775" y="3483354"/>
            <a:ext cx="1463675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>
              <a:spcBef>
                <a:spcPct val="20000"/>
              </a:spcBef>
            </a:pP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ECLI Conference</a:t>
            </a:r>
          </a:p>
          <a:p>
            <a:pPr algn="l">
              <a:spcBef>
                <a:spcPct val="20000"/>
              </a:spcBef>
            </a:pP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8</a:t>
            </a:r>
            <a:r>
              <a:rPr lang="en-US" altLang="el-GR" sz="1400" baseline="300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th</a:t>
            </a: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June 2017</a:t>
            </a:r>
            <a:endParaRPr lang="en-US" altLang="el-GR" sz="1400" noProof="1">
              <a:solidFill>
                <a:srgbClr val="006C87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algn="l">
              <a:spcBef>
                <a:spcPct val="20000"/>
              </a:spcBef>
            </a:pP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Athens</a:t>
            </a:r>
            <a:endParaRPr lang="en-US" altLang="el-GR" sz="1400" noProof="1">
              <a:solidFill>
                <a:srgbClr val="006C87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3746121" y="8209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2774178" y="263879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1853522" y="2318196"/>
            <a:ext cx="6981398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 err="1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legal-reference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: [</a:t>
            </a:r>
          </a:p>
          <a:p>
            <a:pPr algn="l"/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      {</a:t>
            </a:r>
          </a:p>
          <a:p>
            <a:pPr algn="l"/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        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"text"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: </a:t>
            </a:r>
            <a:r>
              <a:rPr lang="it-IT" sz="1400" dirty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"art. 191.2 del </a:t>
            </a:r>
            <a:r>
              <a:rPr lang="it-IT" sz="1400" dirty="0" err="1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Tratado</a:t>
            </a:r>
            <a:r>
              <a:rPr lang="it-IT" sz="1400" dirty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 de </a:t>
            </a:r>
            <a:r>
              <a:rPr lang="it-IT" sz="1400" dirty="0" err="1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Funcionamiento</a:t>
            </a:r>
            <a:r>
              <a:rPr lang="it-IT" sz="1400" dirty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 de la </a:t>
            </a:r>
            <a:endParaRPr lang="it-IT" sz="1400" dirty="0" smtClean="0">
              <a:solidFill>
                <a:srgbClr val="DF5000"/>
              </a:solidFill>
              <a:latin typeface="Courier"/>
              <a:ea typeface="Courier"/>
              <a:cs typeface="Courier"/>
            </a:endParaRPr>
          </a:p>
          <a:p>
            <a:pPr algn="l"/>
            <a:r>
              <a:rPr lang="it-IT" sz="1400" dirty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	 </a:t>
            </a:r>
            <a:r>
              <a:rPr lang="it-IT" sz="1400" dirty="0" smtClean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       Union </a:t>
            </a:r>
            <a:r>
              <a:rPr lang="it-IT" sz="1400" dirty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Europea"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,</a:t>
            </a:r>
          </a:p>
          <a:p>
            <a:pPr algn="l"/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        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 err="1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partition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: </a:t>
            </a:r>
            <a:r>
              <a:rPr lang="it-IT" sz="1400" dirty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"article-191;paragraph-2;"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,</a:t>
            </a:r>
          </a:p>
          <a:p>
            <a:pPr algn="l"/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        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"alias"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: </a:t>
            </a:r>
            <a:r>
              <a:rPr lang="it-IT" sz="1400" dirty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"TREATY_FUNCTIONING_EU"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,</a:t>
            </a:r>
          </a:p>
          <a:p>
            <a:pPr algn="l"/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        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 err="1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is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-case-law-</a:t>
            </a:r>
            <a:r>
              <a:rPr lang="it-IT" sz="1400" dirty="0" err="1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reference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: </a:t>
            </a:r>
            <a:r>
              <a:rPr lang="it-IT" sz="1400" dirty="0">
                <a:solidFill>
                  <a:srgbClr val="0086B3"/>
                </a:solidFill>
                <a:latin typeface="Courier"/>
                <a:ea typeface="Courier"/>
                <a:cs typeface="Courier"/>
              </a:rPr>
              <a:t>false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,</a:t>
            </a:r>
          </a:p>
          <a:p>
            <a:pPr algn="l"/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        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 err="1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is-legal-reference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: </a:t>
            </a:r>
            <a:r>
              <a:rPr lang="it-IT" sz="1400" dirty="0" err="1">
                <a:solidFill>
                  <a:srgbClr val="0086B3"/>
                </a:solidFill>
                <a:latin typeface="Courier"/>
                <a:ea typeface="Courier"/>
                <a:cs typeface="Courier"/>
              </a:rPr>
              <a:t>true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,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395252643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7" grpId="0" animBg="1"/>
      <p:bldP spid="3077" grpId="0" build="p" bldLvl="4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7" name="Rectangle 21"/>
          <p:cNvSpPr>
            <a:spLocks noChangeArrowheads="1"/>
          </p:cNvSpPr>
          <p:nvPr/>
        </p:nvSpPr>
        <p:spPr bwMode="auto">
          <a:xfrm>
            <a:off x="1898650" y="357188"/>
            <a:ext cx="46038" cy="608012"/>
          </a:xfrm>
          <a:prstGeom prst="rect">
            <a:avLst/>
          </a:prstGeom>
          <a:solidFill>
            <a:srgbClr val="4C82A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l-GR" altLang="el-GR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2120900" y="346075"/>
            <a:ext cx="6435594" cy="743234"/>
            <a:chOff x="3275" y="147"/>
            <a:chExt cx="2383" cy="623"/>
          </a:xfrm>
        </p:grpSpPr>
        <p:sp>
          <p:nvSpPr>
            <p:cNvPr id="3082" name="Titel 1"/>
            <p:cNvSpPr>
              <a:spLocks/>
            </p:cNvSpPr>
            <p:nvPr/>
          </p:nvSpPr>
          <p:spPr bwMode="auto">
            <a:xfrm>
              <a:off x="3275" y="147"/>
              <a:ext cx="2353" cy="6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l">
                <a:lnSpc>
                  <a:spcPct val="85000"/>
                </a:lnSpc>
              </a:pPr>
              <a:r>
                <a:rPr lang="en-US" altLang="el-GR" sz="2800" b="1" noProof="1" smtClean="0">
                  <a:solidFill>
                    <a:srgbClr val="4C82AD"/>
                  </a:solidFill>
                  <a:latin typeface="Roboto" pitchFamily="2" charset="0"/>
                  <a:ea typeface="Roboto" pitchFamily="2" charset="0"/>
                  <a:cs typeface="Roboto" pitchFamily="2" charset="0"/>
                </a:rPr>
                <a:t>EXTRACTION PROCESS and results</a:t>
              </a:r>
              <a:endParaRPr lang="en-US" altLang="el-GR" sz="2800" b="1" noProof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endParaRPr>
            </a:p>
          </p:txBody>
        </p:sp>
        <p:sp>
          <p:nvSpPr>
            <p:cNvPr id="3083" name="Untertitel 2"/>
            <p:cNvSpPr>
              <a:spLocks/>
            </p:cNvSpPr>
            <p:nvPr/>
          </p:nvSpPr>
          <p:spPr bwMode="auto">
            <a:xfrm>
              <a:off x="3276" y="459"/>
              <a:ext cx="2382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l">
                <a:lnSpc>
                  <a:spcPct val="75000"/>
                </a:lnSpc>
                <a:spcBef>
                  <a:spcPct val="20000"/>
                </a:spcBef>
              </a:pPr>
              <a:r>
                <a:rPr lang="it-IT" altLang="el-GR" sz="2800" noProof="1" smtClean="0">
                  <a:solidFill>
                    <a:srgbClr val="4C82AD"/>
                  </a:solidFill>
                  <a:latin typeface="Roboto" pitchFamily="2" charset="0"/>
                  <a:ea typeface="Roboto" pitchFamily="2" charset="0"/>
                  <a:cs typeface="Roboto" pitchFamily="2" charset="0"/>
                </a:rPr>
                <a:t>Multilang  ex 2 </a:t>
              </a:r>
              <a:r>
                <a:rPr lang="mr-IN" altLang="el-GR" sz="2800" noProof="1" smtClean="0">
                  <a:solidFill>
                    <a:srgbClr val="4C82AD"/>
                  </a:solidFill>
                  <a:latin typeface="Roboto" pitchFamily="2" charset="0"/>
                  <a:ea typeface="Roboto" pitchFamily="2" charset="0"/>
                  <a:cs typeface="Roboto" pitchFamily="2" charset="0"/>
                </a:rPr>
                <a:t>–</a:t>
              </a:r>
              <a:r>
                <a:rPr lang="it-IT" altLang="el-GR" sz="2800" noProof="1" smtClean="0">
                  <a:solidFill>
                    <a:srgbClr val="4C82AD"/>
                  </a:solidFill>
                  <a:latin typeface="Roboto" pitchFamily="2" charset="0"/>
                  <a:ea typeface="Roboto" pitchFamily="2" charset="0"/>
                  <a:cs typeface="Roboto" pitchFamily="2" charset="0"/>
                </a:rPr>
                <a:t> IT /ES </a:t>
              </a:r>
              <a:endParaRPr lang="en-US" altLang="el-GR" sz="2800" noProof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endParaRPr>
            </a:p>
          </p:txBody>
        </p:sp>
      </p:grpSp>
      <p:sp>
        <p:nvSpPr>
          <p:cNvPr id="9" name="Untertitel 2"/>
          <p:cNvSpPr>
            <a:spLocks/>
          </p:cNvSpPr>
          <p:nvPr/>
        </p:nvSpPr>
        <p:spPr bwMode="auto">
          <a:xfrm>
            <a:off x="231775" y="3483354"/>
            <a:ext cx="1463675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>
              <a:spcBef>
                <a:spcPct val="20000"/>
              </a:spcBef>
            </a:pP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ECLI Conference</a:t>
            </a:r>
          </a:p>
          <a:p>
            <a:pPr algn="l">
              <a:spcBef>
                <a:spcPct val="20000"/>
              </a:spcBef>
            </a:pP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8</a:t>
            </a:r>
            <a:r>
              <a:rPr lang="en-US" altLang="el-GR" sz="1400" baseline="300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th</a:t>
            </a: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June 2017</a:t>
            </a:r>
            <a:endParaRPr lang="en-US" altLang="el-GR" sz="1400" noProof="1">
              <a:solidFill>
                <a:srgbClr val="006C87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algn="l">
              <a:spcBef>
                <a:spcPct val="20000"/>
              </a:spcBef>
            </a:pP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Athens</a:t>
            </a:r>
            <a:endParaRPr lang="en-US" altLang="el-GR" sz="1400" noProof="1">
              <a:solidFill>
                <a:srgbClr val="006C87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3746121" y="8209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1621470" y="1849626"/>
            <a:ext cx="729546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 err="1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legal-identifier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: </a:t>
            </a:r>
          </a:p>
          <a:p>
            <a:pPr algn="l"/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      </a:t>
            </a:r>
          </a:p>
          <a:p>
            <a:pPr algn="l"/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        </a:t>
            </a:r>
            <a:r>
              <a:rPr lang="it-IT" sz="1400" dirty="0" smtClean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 err="1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type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: </a:t>
            </a:r>
            <a:r>
              <a:rPr lang="it-IT" sz="1400" dirty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"CELEX"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,</a:t>
            </a:r>
          </a:p>
          <a:p>
            <a:pPr algn="l"/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        </a:t>
            </a:r>
            <a:r>
              <a:rPr lang="it-IT" sz="1400" dirty="0" smtClean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code"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: </a:t>
            </a:r>
            <a:r>
              <a:rPr lang="it-IT" sz="1400" dirty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"12008E191"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,</a:t>
            </a:r>
          </a:p>
          <a:p>
            <a:pPr algn="l"/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        </a:t>
            </a:r>
            <a:r>
              <a:rPr lang="it-IT" sz="1400" dirty="0" smtClean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 </a:t>
            </a:r>
            <a:r>
              <a:rPr lang="it-IT" sz="1400" dirty="0" smtClean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 err="1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url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: </a:t>
            </a:r>
            <a:r>
              <a:rPr lang="it-IT" sz="1400" dirty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"http://</a:t>
            </a:r>
            <a:r>
              <a:rPr lang="it-IT" sz="1400" dirty="0" err="1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eur-lex.europa.eu</a:t>
            </a:r>
            <a:r>
              <a:rPr lang="it-IT" sz="1400" dirty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/</a:t>
            </a:r>
            <a:r>
              <a:rPr lang="it-IT" sz="1400" dirty="0" err="1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legal-content</a:t>
            </a:r>
            <a:r>
              <a:rPr lang="it-IT" sz="1400" dirty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/ES/TXT</a:t>
            </a:r>
            <a:r>
              <a:rPr lang="it-IT" sz="1400" dirty="0" smtClean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/</a:t>
            </a:r>
          </a:p>
          <a:p>
            <a:pPr algn="l"/>
            <a:r>
              <a:rPr lang="it-IT" sz="1400" dirty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	</a:t>
            </a:r>
            <a:r>
              <a:rPr lang="it-IT" sz="1400" dirty="0" smtClean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	?</a:t>
            </a:r>
            <a:r>
              <a:rPr lang="it-IT" sz="1400" dirty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uri=CELEX:12008E191"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,</a:t>
            </a:r>
          </a:p>
          <a:p>
            <a:pPr algn="l"/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        </a:t>
            </a:r>
            <a:r>
              <a:rPr lang="it-IT" sz="1400" dirty="0" smtClean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 err="1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provenance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: </a:t>
            </a:r>
            <a:r>
              <a:rPr lang="it-IT" sz="1400" dirty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"BOECLI </a:t>
            </a:r>
            <a:r>
              <a:rPr lang="it-IT" sz="1400" dirty="0" err="1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DefaultLegislationAliasGeneration</a:t>
            </a:r>
            <a:r>
              <a:rPr lang="it-IT" sz="1400" dirty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,</a:t>
            </a:r>
          </a:p>
          <a:p>
            <a:pPr algn="l"/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        </a:t>
            </a:r>
            <a:r>
              <a:rPr lang="it-IT" sz="1400" dirty="0" smtClean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 err="1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confidence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: 0.7</a:t>
            </a:r>
          </a:p>
          <a:p>
            <a:pPr algn="l"/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          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259147967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7" name="Rectangle 21"/>
          <p:cNvSpPr>
            <a:spLocks noChangeArrowheads="1"/>
          </p:cNvSpPr>
          <p:nvPr/>
        </p:nvSpPr>
        <p:spPr bwMode="auto">
          <a:xfrm>
            <a:off x="1898650" y="357188"/>
            <a:ext cx="46038" cy="608012"/>
          </a:xfrm>
          <a:prstGeom prst="rect">
            <a:avLst/>
          </a:prstGeom>
          <a:solidFill>
            <a:srgbClr val="4C82A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l-GR" altLang="el-GR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2120900" y="346075"/>
            <a:ext cx="4693879" cy="600075"/>
            <a:chOff x="3275" y="147"/>
            <a:chExt cx="2383" cy="503"/>
          </a:xfrm>
        </p:grpSpPr>
        <p:sp>
          <p:nvSpPr>
            <p:cNvPr id="3082" name="Titel 1"/>
            <p:cNvSpPr>
              <a:spLocks/>
            </p:cNvSpPr>
            <p:nvPr/>
          </p:nvSpPr>
          <p:spPr bwMode="auto">
            <a:xfrm>
              <a:off x="3275" y="147"/>
              <a:ext cx="2353" cy="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l">
                <a:lnSpc>
                  <a:spcPct val="85000"/>
                </a:lnSpc>
              </a:pPr>
              <a:r>
                <a:rPr lang="en-US" altLang="el-GR" sz="2800" b="1" noProof="1" smtClean="0">
                  <a:solidFill>
                    <a:srgbClr val="4C82AD"/>
                  </a:solidFill>
                  <a:latin typeface="Roboto" pitchFamily="2" charset="0"/>
                  <a:ea typeface="Roboto" pitchFamily="2" charset="0"/>
                  <a:cs typeface="Roboto" pitchFamily="2" charset="0"/>
                </a:rPr>
                <a:t>WHAT DELIVERED</a:t>
              </a:r>
              <a:endParaRPr lang="en-US" altLang="el-GR" sz="2800" b="1" noProof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endParaRPr>
            </a:p>
          </p:txBody>
        </p:sp>
        <p:sp>
          <p:nvSpPr>
            <p:cNvPr id="3083" name="Untertitel 2"/>
            <p:cNvSpPr>
              <a:spLocks/>
            </p:cNvSpPr>
            <p:nvPr/>
          </p:nvSpPr>
          <p:spPr bwMode="auto">
            <a:xfrm>
              <a:off x="3276" y="459"/>
              <a:ext cx="2382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l">
                <a:lnSpc>
                  <a:spcPct val="75000"/>
                </a:lnSpc>
                <a:spcBef>
                  <a:spcPct val="20000"/>
                </a:spcBef>
              </a:pPr>
              <a:endParaRPr lang="en-US" altLang="el-GR" sz="2800" noProof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endParaRPr>
            </a:p>
          </p:txBody>
        </p:sp>
      </p:grpSp>
      <p:sp>
        <p:nvSpPr>
          <p:cNvPr id="3077" name="Titel 1"/>
          <p:cNvSpPr>
            <a:spLocks/>
          </p:cNvSpPr>
          <p:nvPr/>
        </p:nvSpPr>
        <p:spPr bwMode="auto">
          <a:xfrm>
            <a:off x="1898650" y="1538703"/>
            <a:ext cx="6897688" cy="2832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285750" indent="-285750" algn="l">
              <a:lnSpc>
                <a:spcPct val="85000"/>
              </a:lnSpc>
              <a:buFont typeface="Arial"/>
              <a:buChar char="•"/>
            </a:pPr>
            <a:endParaRPr lang="en-US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457200" indent="-457200" algn="l">
              <a:lnSpc>
                <a:spcPct val="85000"/>
              </a:lnSpc>
              <a:buFont typeface="Arial"/>
              <a:buChar char="•"/>
            </a:pPr>
            <a:r>
              <a:rPr lang="en-US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Open source software toolkit </a:t>
            </a:r>
            <a:br>
              <a:rPr lang="en-US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</a:br>
            <a:endParaRPr lang="en-US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457200" indent="-457200" algn="l">
              <a:lnSpc>
                <a:spcPct val="85000"/>
              </a:lnSpc>
              <a:buFont typeface="Arial"/>
              <a:buChar char="•"/>
            </a:pPr>
            <a:r>
              <a:rPr lang="en-US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Gitlab</a:t>
            </a:r>
            <a:r>
              <a:rPr lang="en-US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software projects / documentation</a:t>
            </a:r>
          </a:p>
          <a:p>
            <a:pPr marL="457200" indent="-457200" algn="l">
              <a:lnSpc>
                <a:spcPct val="85000"/>
              </a:lnSpc>
              <a:buFont typeface="Arial"/>
              <a:buChar char="•"/>
            </a:pPr>
            <a:endParaRPr lang="en-US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457200" indent="-457200" algn="l">
              <a:lnSpc>
                <a:spcPct val="85000"/>
              </a:lnSpc>
              <a:buFont typeface="Arial"/>
              <a:buChar char="•"/>
            </a:pPr>
            <a:r>
              <a:rPr lang="en-US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Source code / Java libraries (</a:t>
            </a:r>
            <a:r>
              <a:rPr lang="en-US" altLang="el-GR" i="1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engine.jar</a:t>
            </a:r>
            <a:r>
              <a:rPr lang="en-US" altLang="el-GR" i="1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, </a:t>
            </a:r>
            <a:r>
              <a:rPr lang="en-US" altLang="el-GR" i="1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it.jar</a:t>
            </a:r>
            <a:r>
              <a:rPr lang="en-US" altLang="el-GR" i="1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, </a:t>
            </a:r>
            <a:r>
              <a:rPr lang="en-US" altLang="el-GR" i="1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es.jar</a:t>
            </a:r>
            <a:r>
              <a:rPr lang="en-US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)</a:t>
            </a:r>
          </a:p>
          <a:p>
            <a:pPr marL="457200" indent="-457200" algn="l">
              <a:lnSpc>
                <a:spcPct val="85000"/>
              </a:lnSpc>
              <a:buFont typeface="Arial"/>
              <a:buChar char="•"/>
            </a:pPr>
            <a:endParaRPr lang="en-US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457200" indent="-457200" algn="l">
              <a:lnSpc>
                <a:spcPct val="85000"/>
              </a:lnSpc>
              <a:buFont typeface="Arial"/>
              <a:buChar char="•"/>
            </a:pPr>
            <a:r>
              <a:rPr lang="en-US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deployed demo services: Legal links extraction Rest API / UI for user-interaction </a:t>
            </a:r>
          </a:p>
          <a:p>
            <a:pPr marL="457200" indent="-457200" algn="l">
              <a:lnSpc>
                <a:spcPct val="85000"/>
              </a:lnSpc>
              <a:buFont typeface="Arial"/>
              <a:buChar char="•"/>
            </a:pPr>
            <a:endParaRPr lang="en-US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457200" indent="-457200" algn="l">
              <a:lnSpc>
                <a:spcPct val="85000"/>
              </a:lnSpc>
              <a:buFont typeface="Arial"/>
              <a:buChar char="•"/>
            </a:pPr>
            <a:r>
              <a:rPr lang="en-US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OUTPUTS: Structured reference metadata (JSON / XML) / Annotated text /  ECLI references metadata </a:t>
            </a:r>
          </a:p>
        </p:txBody>
      </p:sp>
      <p:sp>
        <p:nvSpPr>
          <p:cNvPr id="9" name="Untertitel 2"/>
          <p:cNvSpPr>
            <a:spLocks/>
          </p:cNvSpPr>
          <p:nvPr/>
        </p:nvSpPr>
        <p:spPr bwMode="auto">
          <a:xfrm>
            <a:off x="231775" y="3483354"/>
            <a:ext cx="1463675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>
              <a:spcBef>
                <a:spcPct val="20000"/>
              </a:spcBef>
            </a:pP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ECLI Conference</a:t>
            </a:r>
          </a:p>
          <a:p>
            <a:pPr algn="l">
              <a:spcBef>
                <a:spcPct val="20000"/>
              </a:spcBef>
            </a:pP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8</a:t>
            </a:r>
            <a:r>
              <a:rPr lang="en-US" altLang="el-GR" sz="1400" baseline="300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th</a:t>
            </a: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June 2017</a:t>
            </a:r>
            <a:endParaRPr lang="en-US" altLang="el-GR" sz="1400" noProof="1">
              <a:solidFill>
                <a:srgbClr val="006C87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algn="l">
              <a:spcBef>
                <a:spcPct val="20000"/>
              </a:spcBef>
            </a:pP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Athens</a:t>
            </a:r>
            <a:endParaRPr lang="en-US" altLang="el-GR" sz="1400" noProof="1">
              <a:solidFill>
                <a:srgbClr val="006C87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05695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0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7" grpId="0" animBg="1"/>
      <p:bldP spid="3077" grpId="0" build="p" bldLvl="4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7" name="Rectangle 21"/>
          <p:cNvSpPr>
            <a:spLocks noChangeArrowheads="1"/>
          </p:cNvSpPr>
          <p:nvPr/>
        </p:nvSpPr>
        <p:spPr bwMode="auto">
          <a:xfrm>
            <a:off x="1898650" y="357188"/>
            <a:ext cx="46038" cy="608012"/>
          </a:xfrm>
          <a:prstGeom prst="rect">
            <a:avLst/>
          </a:prstGeom>
          <a:solidFill>
            <a:srgbClr val="4C82A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l-GR" altLang="el-GR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2120900" y="346075"/>
            <a:ext cx="4693879" cy="600075"/>
            <a:chOff x="3275" y="147"/>
            <a:chExt cx="2383" cy="503"/>
          </a:xfrm>
        </p:grpSpPr>
        <p:sp>
          <p:nvSpPr>
            <p:cNvPr id="3082" name="Titel 1"/>
            <p:cNvSpPr>
              <a:spLocks/>
            </p:cNvSpPr>
            <p:nvPr/>
          </p:nvSpPr>
          <p:spPr bwMode="auto">
            <a:xfrm>
              <a:off x="3275" y="147"/>
              <a:ext cx="2353" cy="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l">
                <a:lnSpc>
                  <a:spcPct val="85000"/>
                </a:lnSpc>
              </a:pPr>
              <a:r>
                <a:rPr lang="en-US" altLang="el-GR" sz="2800" b="1" noProof="1" smtClean="0">
                  <a:solidFill>
                    <a:srgbClr val="4C82AD"/>
                  </a:solidFill>
                  <a:latin typeface="Roboto" pitchFamily="2" charset="0"/>
                  <a:ea typeface="Roboto" pitchFamily="2" charset="0"/>
                  <a:cs typeface="Roboto" pitchFamily="2" charset="0"/>
                </a:rPr>
                <a:t>http://gitlab.com/BO-ECLI</a:t>
              </a:r>
              <a:endParaRPr lang="en-US" altLang="el-GR" sz="2800" b="1" noProof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endParaRPr>
            </a:p>
          </p:txBody>
        </p:sp>
        <p:sp>
          <p:nvSpPr>
            <p:cNvPr id="3083" name="Untertitel 2"/>
            <p:cNvSpPr>
              <a:spLocks/>
            </p:cNvSpPr>
            <p:nvPr/>
          </p:nvSpPr>
          <p:spPr bwMode="auto">
            <a:xfrm>
              <a:off x="3276" y="459"/>
              <a:ext cx="2382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l">
                <a:lnSpc>
                  <a:spcPct val="75000"/>
                </a:lnSpc>
                <a:spcBef>
                  <a:spcPct val="20000"/>
                </a:spcBef>
              </a:pPr>
              <a:endParaRPr lang="en-US" altLang="el-GR" sz="2800" noProof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endParaRPr>
            </a:p>
          </p:txBody>
        </p:sp>
      </p:grpSp>
      <p:sp>
        <p:nvSpPr>
          <p:cNvPr id="9" name="Untertitel 2"/>
          <p:cNvSpPr>
            <a:spLocks/>
          </p:cNvSpPr>
          <p:nvPr/>
        </p:nvSpPr>
        <p:spPr bwMode="auto">
          <a:xfrm>
            <a:off x="231775" y="3483354"/>
            <a:ext cx="1463675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>
              <a:spcBef>
                <a:spcPct val="20000"/>
              </a:spcBef>
            </a:pP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ECLI Conference</a:t>
            </a:r>
          </a:p>
          <a:p>
            <a:pPr algn="l">
              <a:spcBef>
                <a:spcPct val="20000"/>
              </a:spcBef>
            </a:pP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8</a:t>
            </a:r>
            <a:r>
              <a:rPr lang="en-US" altLang="el-GR" sz="1400" baseline="300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th</a:t>
            </a: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June 2017</a:t>
            </a:r>
            <a:endParaRPr lang="en-US" altLang="el-GR" sz="1400" noProof="1">
              <a:solidFill>
                <a:srgbClr val="006C87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algn="l">
              <a:spcBef>
                <a:spcPct val="20000"/>
              </a:spcBef>
            </a:pP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Athens</a:t>
            </a:r>
            <a:endParaRPr lang="en-US" altLang="el-GR" sz="1400" noProof="1">
              <a:solidFill>
                <a:srgbClr val="006C87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</p:txBody>
      </p:sp>
      <p:pic>
        <p:nvPicPr>
          <p:cNvPr id="3" name="Immagine 2" descr="Screen Shot 2017-06-08 at 08.56.16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543" y="1023458"/>
            <a:ext cx="5798352" cy="3669519"/>
          </a:xfrm>
          <a:prstGeom prst="rect">
            <a:avLst/>
          </a:prstGeom>
        </p:spPr>
      </p:pic>
      <p:pic>
        <p:nvPicPr>
          <p:cNvPr id="4" name="Immagine 3" descr="Screen Shot 2017-06-08 at 09.46.14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627" y="1270075"/>
            <a:ext cx="3804404" cy="3583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42840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7" name="Rectangle 21"/>
          <p:cNvSpPr>
            <a:spLocks noChangeArrowheads="1"/>
          </p:cNvSpPr>
          <p:nvPr/>
        </p:nvSpPr>
        <p:spPr bwMode="auto">
          <a:xfrm>
            <a:off x="1898650" y="357188"/>
            <a:ext cx="46038" cy="608012"/>
          </a:xfrm>
          <a:prstGeom prst="rect">
            <a:avLst/>
          </a:prstGeom>
          <a:solidFill>
            <a:srgbClr val="4C82A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l-GR" altLang="el-GR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2120900" y="346075"/>
            <a:ext cx="4693879" cy="600075"/>
            <a:chOff x="3275" y="147"/>
            <a:chExt cx="2383" cy="503"/>
          </a:xfrm>
        </p:grpSpPr>
        <p:sp>
          <p:nvSpPr>
            <p:cNvPr id="3082" name="Titel 1"/>
            <p:cNvSpPr>
              <a:spLocks/>
            </p:cNvSpPr>
            <p:nvPr/>
          </p:nvSpPr>
          <p:spPr bwMode="auto">
            <a:xfrm>
              <a:off x="3275" y="147"/>
              <a:ext cx="2353" cy="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l">
                <a:lnSpc>
                  <a:spcPct val="85000"/>
                </a:lnSpc>
              </a:pPr>
              <a:r>
                <a:rPr lang="en-US" altLang="el-GR" sz="2800" b="1" noProof="1" smtClean="0">
                  <a:solidFill>
                    <a:srgbClr val="4C82AD"/>
                  </a:solidFill>
                  <a:latin typeface="Roboto" pitchFamily="2" charset="0"/>
                  <a:ea typeface="Roboto" pitchFamily="2" charset="0"/>
                  <a:cs typeface="Roboto" pitchFamily="2" charset="0"/>
                </a:rPr>
                <a:t>ADVANTAGES</a:t>
              </a:r>
              <a:endParaRPr lang="en-US" altLang="el-GR" sz="2800" b="1" noProof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endParaRPr>
            </a:p>
          </p:txBody>
        </p:sp>
        <p:sp>
          <p:nvSpPr>
            <p:cNvPr id="3083" name="Untertitel 2"/>
            <p:cNvSpPr>
              <a:spLocks/>
            </p:cNvSpPr>
            <p:nvPr/>
          </p:nvSpPr>
          <p:spPr bwMode="auto">
            <a:xfrm>
              <a:off x="3276" y="459"/>
              <a:ext cx="2382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l">
                <a:lnSpc>
                  <a:spcPct val="75000"/>
                </a:lnSpc>
                <a:spcBef>
                  <a:spcPct val="20000"/>
                </a:spcBef>
              </a:pPr>
              <a:r>
                <a:rPr lang="it-IT" altLang="el-GR" sz="2800" noProof="1" smtClean="0">
                  <a:solidFill>
                    <a:srgbClr val="4C82AD"/>
                  </a:solidFill>
                  <a:latin typeface="Roboto" pitchFamily="2" charset="0"/>
                  <a:ea typeface="Roboto" pitchFamily="2" charset="0"/>
                  <a:cs typeface="Roboto" pitchFamily="2" charset="0"/>
                </a:rPr>
                <a:t>For new implementers</a:t>
              </a:r>
              <a:endParaRPr lang="en-US" altLang="el-GR" sz="2800" noProof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endParaRPr>
            </a:p>
          </p:txBody>
        </p:sp>
      </p:grpSp>
      <p:sp>
        <p:nvSpPr>
          <p:cNvPr id="3077" name="Titel 1"/>
          <p:cNvSpPr>
            <a:spLocks/>
          </p:cNvSpPr>
          <p:nvPr/>
        </p:nvSpPr>
        <p:spPr bwMode="auto">
          <a:xfrm>
            <a:off x="1898650" y="1377764"/>
            <a:ext cx="6897688" cy="3774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457200" indent="-457200" algn="l">
              <a:lnSpc>
                <a:spcPct val="85000"/>
              </a:lnSpc>
              <a:buFont typeface="Arial"/>
              <a:buChar char="•"/>
            </a:pP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Division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of the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reference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extraction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process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into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steps</a:t>
            </a:r>
            <a:endParaRPr lang="it-IT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457200" indent="-457200" algn="l">
              <a:lnSpc>
                <a:spcPct val="85000"/>
              </a:lnSpc>
              <a:buFont typeface="Arial"/>
              <a:buChar char="•"/>
            </a:pPr>
            <a:endParaRPr lang="en-US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457200" indent="-457200" algn="l">
              <a:lnSpc>
                <a:spcPct val="85000"/>
              </a:lnSpc>
              <a:buFont typeface="Arial"/>
              <a:buChar char="•"/>
            </a:pPr>
            <a:r>
              <a:rPr lang="en-US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Leverage on implemented solutions for typical recurrent problems in link extraction from legal texts </a:t>
            </a:r>
          </a:p>
          <a:p>
            <a:pPr algn="l">
              <a:lnSpc>
                <a:spcPct val="85000"/>
              </a:lnSpc>
            </a:pPr>
            <a:endParaRPr lang="en-US" altLang="el-GR" dirty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457200" indent="-457200" algn="l">
              <a:lnSpc>
                <a:spcPct val="85000"/>
              </a:lnSpc>
              <a:buFont typeface="Arial"/>
              <a:buChar char="•"/>
            </a:pP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Common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services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with default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implementations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i="1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(</a:t>
            </a:r>
            <a:r>
              <a:rPr lang="it-IT" altLang="el-GR" i="1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especially</a:t>
            </a:r>
            <a:r>
              <a:rPr lang="it-IT" altLang="el-GR" i="1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i="1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f</a:t>
            </a:r>
            <a:r>
              <a:rPr lang="it-IT" altLang="el-GR" i="1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or EU </a:t>
            </a:r>
            <a:r>
              <a:rPr lang="it-IT" altLang="el-GR" i="1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legal</a:t>
            </a:r>
            <a:r>
              <a:rPr lang="it-IT" altLang="el-GR" i="1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i="1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sources</a:t>
            </a:r>
            <a:r>
              <a:rPr lang="it-IT" altLang="el-GR" i="1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)</a:t>
            </a:r>
          </a:p>
          <a:p>
            <a:pPr marL="457200" indent="-457200" algn="l">
              <a:lnSpc>
                <a:spcPct val="85000"/>
              </a:lnSpc>
              <a:buFont typeface="Arial"/>
              <a:buChar char="•"/>
            </a:pPr>
            <a:endParaRPr lang="it-IT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457200" indent="-457200" algn="l">
              <a:lnSpc>
                <a:spcPct val="85000"/>
              </a:lnSpc>
              <a:buFont typeface="Arial"/>
              <a:buChar char="•"/>
            </a:pP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Shared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Resources</a:t>
            </a:r>
            <a:endParaRPr lang="it-IT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914400" lvl="1" indent="-457200" algn="l">
              <a:lnSpc>
                <a:spcPct val="85000"/>
              </a:lnSpc>
              <a:buFont typeface="Arial"/>
              <a:buChar char="•"/>
            </a:pP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Common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vocabularies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for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annotation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i="1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(</a:t>
            </a:r>
            <a:r>
              <a:rPr lang="it-IT" altLang="el-GR" i="1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especially</a:t>
            </a:r>
            <a:r>
              <a:rPr lang="it-IT" altLang="el-GR" i="1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for </a:t>
            </a:r>
            <a:r>
              <a:rPr lang="it-IT" altLang="el-GR" i="1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European</a:t>
            </a:r>
            <a:r>
              <a:rPr lang="it-IT" altLang="el-GR" i="1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i="1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authorities</a:t>
            </a:r>
            <a:r>
              <a:rPr lang="it-IT" altLang="el-GR" i="1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/ </a:t>
            </a:r>
            <a:r>
              <a:rPr lang="it-IT" altLang="el-GR" i="1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document</a:t>
            </a:r>
            <a:r>
              <a:rPr lang="it-IT" altLang="el-GR" i="1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i="1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types</a:t>
            </a:r>
            <a:r>
              <a:rPr lang="it-IT" altLang="el-GR" i="1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/ </a:t>
            </a:r>
            <a:r>
              <a:rPr lang="it-IT" altLang="el-GR" i="1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aliases</a:t>
            </a:r>
            <a:r>
              <a:rPr lang="it-IT" altLang="el-GR" i="1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)</a:t>
            </a:r>
          </a:p>
          <a:p>
            <a:pPr marL="914400" lvl="1" indent="-457200" algn="l">
              <a:lnSpc>
                <a:spcPct val="85000"/>
              </a:lnSpc>
              <a:buFont typeface="Arial"/>
              <a:buChar char="•"/>
            </a:pP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Extendable</a:t>
            </a:r>
            <a:endParaRPr lang="it-IT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914400" lvl="1" indent="-457200" algn="l">
              <a:lnSpc>
                <a:spcPct val="85000"/>
              </a:lnSpc>
              <a:buFont typeface="Arial"/>
              <a:buChar char="•"/>
            </a:pPr>
            <a:endParaRPr lang="it-IT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457200" indent="-457200" algn="l">
              <a:lnSpc>
                <a:spcPct val="85000"/>
              </a:lnSpc>
              <a:buFont typeface="Arial"/>
              <a:buChar char="•"/>
            </a:pPr>
            <a:r>
              <a:rPr lang="it-IT" altLang="el-GR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Flexibility</a:t>
            </a:r>
            <a:r>
              <a:rPr lang="it-IT" altLang="el-GR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in the </a:t>
            </a:r>
            <a:r>
              <a:rPr lang="it-IT" altLang="el-GR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customization</a:t>
            </a:r>
            <a:r>
              <a:rPr lang="it-IT" altLang="el-GR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(</a:t>
            </a:r>
            <a:r>
              <a:rPr lang="it-IT" altLang="el-GR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allow</a:t>
            </a:r>
            <a:r>
              <a:rPr lang="it-IT" altLang="el-GR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to tackle </a:t>
            </a:r>
            <a:r>
              <a:rPr lang="it-IT" altLang="el-GR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complex</a:t>
            </a:r>
            <a:r>
              <a:rPr lang="it-IT" altLang="el-GR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national</a:t>
            </a:r>
            <a:r>
              <a:rPr lang="it-IT" altLang="el-GR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specificities</a:t>
            </a:r>
            <a:r>
              <a:rPr lang="it-IT" altLang="el-GR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)</a:t>
            </a:r>
            <a:endParaRPr lang="en-US" altLang="el-GR" b="1" dirty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457200" indent="-457200" algn="l">
              <a:lnSpc>
                <a:spcPct val="85000"/>
              </a:lnSpc>
              <a:buFont typeface="+mj-lt"/>
              <a:buAutoNum type="arabicPeriod"/>
            </a:pPr>
            <a:endParaRPr lang="it-IT" altLang="el-GR" dirty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</p:txBody>
      </p:sp>
      <p:sp>
        <p:nvSpPr>
          <p:cNvPr id="9" name="Untertitel 2"/>
          <p:cNvSpPr>
            <a:spLocks/>
          </p:cNvSpPr>
          <p:nvPr/>
        </p:nvSpPr>
        <p:spPr bwMode="auto">
          <a:xfrm>
            <a:off x="231775" y="3483354"/>
            <a:ext cx="1463675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>
              <a:spcBef>
                <a:spcPct val="20000"/>
              </a:spcBef>
            </a:pP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ECLI Conference</a:t>
            </a:r>
          </a:p>
          <a:p>
            <a:pPr algn="l">
              <a:spcBef>
                <a:spcPct val="20000"/>
              </a:spcBef>
            </a:pP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8</a:t>
            </a:r>
            <a:r>
              <a:rPr lang="en-US" altLang="el-GR" sz="1400" baseline="300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th</a:t>
            </a: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June 2017</a:t>
            </a:r>
            <a:endParaRPr lang="en-US" altLang="el-GR" sz="1400" noProof="1">
              <a:solidFill>
                <a:srgbClr val="006C87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algn="l">
              <a:spcBef>
                <a:spcPct val="20000"/>
              </a:spcBef>
            </a:pP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Athens</a:t>
            </a:r>
            <a:endParaRPr lang="en-US" altLang="el-GR" sz="1400" noProof="1">
              <a:solidFill>
                <a:srgbClr val="006C87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3746121" y="8209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141123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0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07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7" grpId="0" animBg="1"/>
      <p:bldP spid="3077" grpId="0" build="p" bldLvl="4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7" name="Rectangle 21"/>
          <p:cNvSpPr>
            <a:spLocks noChangeArrowheads="1"/>
          </p:cNvSpPr>
          <p:nvPr/>
        </p:nvSpPr>
        <p:spPr bwMode="auto">
          <a:xfrm>
            <a:off x="1898650" y="357188"/>
            <a:ext cx="46038" cy="608012"/>
          </a:xfrm>
          <a:prstGeom prst="rect">
            <a:avLst/>
          </a:prstGeom>
          <a:solidFill>
            <a:srgbClr val="4C82A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l-GR" altLang="el-GR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2120900" y="346075"/>
            <a:ext cx="6509877" cy="600075"/>
            <a:chOff x="3275" y="147"/>
            <a:chExt cx="2383" cy="503"/>
          </a:xfrm>
        </p:grpSpPr>
        <p:sp>
          <p:nvSpPr>
            <p:cNvPr id="3082" name="Titel 1"/>
            <p:cNvSpPr>
              <a:spLocks/>
            </p:cNvSpPr>
            <p:nvPr/>
          </p:nvSpPr>
          <p:spPr bwMode="auto">
            <a:xfrm>
              <a:off x="3275" y="147"/>
              <a:ext cx="2353" cy="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l">
                <a:lnSpc>
                  <a:spcPct val="85000"/>
                </a:lnSpc>
              </a:pPr>
              <a:r>
                <a:rPr lang="en-US" altLang="el-GR" sz="2800" b="1" noProof="1" smtClean="0">
                  <a:solidFill>
                    <a:srgbClr val="4C82AD"/>
                  </a:solidFill>
                  <a:latin typeface="Roboto" pitchFamily="2" charset="0"/>
                  <a:ea typeface="Roboto" pitchFamily="2" charset="0"/>
                  <a:cs typeface="Roboto" pitchFamily="2" charset="0"/>
                </a:rPr>
                <a:t>ADVANTAGES</a:t>
              </a:r>
              <a:endParaRPr lang="en-US" altLang="el-GR" sz="2800" b="1" noProof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endParaRPr>
            </a:p>
          </p:txBody>
        </p:sp>
        <p:sp>
          <p:nvSpPr>
            <p:cNvPr id="3083" name="Untertitel 2"/>
            <p:cNvSpPr>
              <a:spLocks/>
            </p:cNvSpPr>
            <p:nvPr/>
          </p:nvSpPr>
          <p:spPr bwMode="auto">
            <a:xfrm>
              <a:off x="3276" y="459"/>
              <a:ext cx="2382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l">
                <a:lnSpc>
                  <a:spcPct val="75000"/>
                </a:lnSpc>
                <a:spcBef>
                  <a:spcPct val="20000"/>
                </a:spcBef>
              </a:pPr>
              <a:r>
                <a:rPr lang="it-IT" altLang="el-GR" sz="2800" noProof="1" smtClean="0">
                  <a:solidFill>
                    <a:srgbClr val="4C82AD"/>
                  </a:solidFill>
                  <a:latin typeface="Roboto" pitchFamily="2" charset="0"/>
                  <a:ea typeface="Roboto" pitchFamily="2" charset="0"/>
                  <a:cs typeface="Roboto" pitchFamily="2" charset="0"/>
                </a:rPr>
                <a:t>Common services implementation</a:t>
              </a:r>
              <a:endParaRPr lang="en-US" altLang="el-GR" sz="2800" noProof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endParaRPr>
            </a:p>
          </p:txBody>
        </p:sp>
      </p:grpSp>
      <p:sp>
        <p:nvSpPr>
          <p:cNvPr id="9" name="Untertitel 2"/>
          <p:cNvSpPr>
            <a:spLocks/>
          </p:cNvSpPr>
          <p:nvPr/>
        </p:nvSpPr>
        <p:spPr bwMode="auto">
          <a:xfrm>
            <a:off x="231775" y="3483354"/>
            <a:ext cx="1463675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>
              <a:spcBef>
                <a:spcPct val="20000"/>
              </a:spcBef>
            </a:pP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ECLI Conference</a:t>
            </a:r>
          </a:p>
          <a:p>
            <a:pPr algn="l">
              <a:spcBef>
                <a:spcPct val="20000"/>
              </a:spcBef>
            </a:pP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8</a:t>
            </a:r>
            <a:r>
              <a:rPr lang="en-US" altLang="el-GR" sz="1400" baseline="300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th</a:t>
            </a: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June 2017</a:t>
            </a:r>
            <a:endParaRPr lang="en-US" altLang="el-GR" sz="1400" noProof="1">
              <a:solidFill>
                <a:srgbClr val="006C87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algn="l">
              <a:spcBef>
                <a:spcPct val="20000"/>
              </a:spcBef>
            </a:pP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Athens</a:t>
            </a:r>
            <a:endParaRPr lang="en-US" altLang="el-GR" sz="1400" noProof="1">
              <a:solidFill>
                <a:srgbClr val="006C87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3746121" y="8209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10" name="Titel 1"/>
          <p:cNvSpPr>
            <a:spLocks/>
          </p:cNvSpPr>
          <p:nvPr/>
        </p:nvSpPr>
        <p:spPr bwMode="auto">
          <a:xfrm>
            <a:off x="1898650" y="1870997"/>
            <a:ext cx="6897688" cy="1890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457200" indent="-457200" algn="l">
              <a:lnSpc>
                <a:spcPct val="85000"/>
              </a:lnSpc>
              <a:buFont typeface="Arial"/>
              <a:buChar char="•"/>
            </a:pP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ECLI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identification</a:t>
            </a:r>
            <a:endParaRPr lang="it-IT" altLang="el-GR" dirty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457200" indent="-457200" algn="l">
              <a:lnSpc>
                <a:spcPct val="85000"/>
              </a:lnSpc>
              <a:buFont typeface="Arial"/>
              <a:buChar char="•"/>
            </a:pP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Partitions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identification</a:t>
            </a:r>
            <a:endParaRPr lang="it-IT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457200" indent="-457200" algn="l">
              <a:lnSpc>
                <a:spcPct val="85000"/>
              </a:lnSpc>
              <a:buFont typeface="Arial"/>
              <a:buChar char="•"/>
            </a:pP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Parties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identification</a:t>
            </a:r>
            <a:endParaRPr lang="it-IT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457200" indent="-457200" algn="l">
              <a:lnSpc>
                <a:spcPct val="85000"/>
              </a:lnSpc>
              <a:buFont typeface="Arial"/>
              <a:buChar char="•"/>
            </a:pP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Reference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recognition</a:t>
            </a:r>
            <a:endParaRPr lang="it-IT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457200" indent="-457200" algn="l">
              <a:lnSpc>
                <a:spcPct val="85000"/>
              </a:lnSpc>
              <a:buFont typeface="Arial"/>
              <a:buChar char="•"/>
            </a:pP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ECLI generation for EU case-law</a:t>
            </a:r>
          </a:p>
          <a:p>
            <a:pPr marL="457200" indent="-457200" algn="l">
              <a:lnSpc>
                <a:spcPct val="85000"/>
              </a:lnSpc>
              <a:buFont typeface="Arial"/>
              <a:buChar char="•"/>
            </a:pP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ELI/CELEX generation for EU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legislation</a:t>
            </a:r>
            <a:endParaRPr lang="it-IT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457200" indent="-457200" algn="l">
              <a:lnSpc>
                <a:spcPct val="85000"/>
              </a:lnSpc>
              <a:buFont typeface="Arial"/>
              <a:buChar char="•"/>
            </a:pP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CELEX generation for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European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aliases</a:t>
            </a:r>
            <a:endParaRPr lang="it-IT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457200" indent="-457200" algn="l">
              <a:lnSpc>
                <a:spcPct val="85000"/>
              </a:lnSpc>
              <a:buFont typeface="Arial"/>
              <a:buChar char="•"/>
            </a:pP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HTML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Rendering</a:t>
            </a:r>
            <a:endParaRPr lang="en-US" altLang="el-GR" dirty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31343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7" grpId="0" animBg="1"/>
      <p:bldP spid="10" grpId="0" build="p" bldLvl="4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7" name="Rectangle 21"/>
          <p:cNvSpPr>
            <a:spLocks noChangeArrowheads="1"/>
          </p:cNvSpPr>
          <p:nvPr/>
        </p:nvSpPr>
        <p:spPr bwMode="auto">
          <a:xfrm>
            <a:off x="1898650" y="357188"/>
            <a:ext cx="46038" cy="608012"/>
          </a:xfrm>
          <a:prstGeom prst="rect">
            <a:avLst/>
          </a:prstGeom>
          <a:solidFill>
            <a:srgbClr val="4C82A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l-GR" altLang="el-GR">
              <a:solidFill>
                <a:srgbClr val="000000"/>
              </a:solidFill>
            </a:endParaRPr>
          </a:p>
        </p:txBody>
      </p:sp>
      <p:sp>
        <p:nvSpPr>
          <p:cNvPr id="10" name="Titel 1"/>
          <p:cNvSpPr>
            <a:spLocks/>
          </p:cNvSpPr>
          <p:nvPr/>
        </p:nvSpPr>
        <p:spPr bwMode="auto">
          <a:xfrm>
            <a:off x="1907698" y="2002081"/>
            <a:ext cx="6871034" cy="221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285750" indent="-285750" algn="l" eaLnBrk="0" hangingPunct="0">
              <a:buFont typeface="Arial"/>
              <a:buChar char="•"/>
            </a:pPr>
            <a:r>
              <a:rPr lang="en-US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Extend national coverage </a:t>
            </a:r>
          </a:p>
          <a:p>
            <a:pPr marL="285750" indent="-285750" algn="l" eaLnBrk="0" hangingPunct="0">
              <a:buFont typeface="Arial"/>
              <a:buChar char="•"/>
            </a:pPr>
            <a:endParaRPr lang="en-US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285750" indent="-285750" algn="l" eaLnBrk="0" hangingPunct="0">
              <a:buFont typeface="Arial"/>
              <a:buChar char="•"/>
            </a:pPr>
            <a:r>
              <a:rPr lang="en-US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Evaluation of national implementations</a:t>
            </a:r>
          </a:p>
          <a:p>
            <a:pPr marL="285750" indent="-285750" algn="l" eaLnBrk="0" hangingPunct="0">
              <a:buFont typeface="Arial"/>
              <a:buChar char="•"/>
            </a:pPr>
            <a:endParaRPr lang="en-US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285750" indent="-285750" algn="l" eaLnBrk="0" hangingPunct="0">
              <a:buFont typeface="Arial"/>
              <a:buChar char="•"/>
            </a:pPr>
            <a:r>
              <a:rPr lang="en-US" altLang="el-GR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F</a:t>
            </a:r>
            <a:r>
              <a:rPr lang="en-US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urther development of external distributed services and </a:t>
            </a:r>
            <a:r>
              <a:rPr lang="en-US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interfacement</a:t>
            </a:r>
            <a:endParaRPr lang="en-US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285750" indent="-285750" algn="l" eaLnBrk="0" hangingPunct="0">
              <a:buFont typeface="Arial"/>
              <a:buChar char="•"/>
            </a:pPr>
            <a:endParaRPr lang="en-US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285750" indent="-285750" algn="l" eaLnBrk="0" hangingPunct="0">
              <a:buFont typeface="Arial"/>
              <a:buChar char="•"/>
            </a:pP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S</a:t>
            </a:r>
            <a:r>
              <a:rPr lang="en-US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tandardization</a:t>
            </a:r>
            <a:r>
              <a:rPr lang="en-US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of the exchange format RDF/JSON-LD 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  <a:sym typeface="Wingdings"/>
              </a:rPr>
              <a:t> WS-3</a:t>
            </a:r>
            <a:r>
              <a:rPr lang="en-US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</a:p>
        </p:txBody>
      </p:sp>
      <p:sp>
        <p:nvSpPr>
          <p:cNvPr id="3081" name="Slide Number Placeholder 3"/>
          <p:cNvSpPr txBox="1">
            <a:spLocks/>
          </p:cNvSpPr>
          <p:nvPr/>
        </p:nvSpPr>
        <p:spPr bwMode="auto">
          <a:xfrm>
            <a:off x="134938" y="4562475"/>
            <a:ext cx="669925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endParaRPr lang="en-US" altLang="el-GR" sz="1400" dirty="0">
              <a:solidFill>
                <a:srgbClr val="000000"/>
              </a:solidFill>
              <a:latin typeface="Roboto Bk" pitchFamily="2" charset="0"/>
              <a:ea typeface="Roboto Bk" pitchFamily="2" charset="0"/>
              <a:cs typeface="Roboto Bk" pitchFamily="2" charset="0"/>
            </a:endParaRPr>
          </a:p>
        </p:txBody>
      </p:sp>
      <p:sp>
        <p:nvSpPr>
          <p:cNvPr id="8" name="Titel 1"/>
          <p:cNvSpPr>
            <a:spLocks/>
          </p:cNvSpPr>
          <p:nvPr/>
        </p:nvSpPr>
        <p:spPr bwMode="auto">
          <a:xfrm>
            <a:off x="2120900" y="346075"/>
            <a:ext cx="5745165" cy="377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altLang="el-GR" sz="2800" b="1" noProof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FURTHER DEVELOPMENTS</a:t>
            </a:r>
            <a:endParaRPr lang="en-US" altLang="el-GR" sz="2800" b="1" noProof="1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</p:txBody>
      </p:sp>
      <p:sp>
        <p:nvSpPr>
          <p:cNvPr id="11" name="Slide Number Placeholder 3"/>
          <p:cNvSpPr txBox="1">
            <a:spLocks/>
          </p:cNvSpPr>
          <p:nvPr/>
        </p:nvSpPr>
        <p:spPr bwMode="auto">
          <a:xfrm>
            <a:off x="274765" y="4714875"/>
            <a:ext cx="669925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r>
              <a:rPr lang="en-US" altLang="el-GR" sz="1400" dirty="0" smtClean="0">
                <a:solidFill>
                  <a:srgbClr val="000000"/>
                </a:solidFill>
                <a:latin typeface="Roboto Bk" pitchFamily="2" charset="0"/>
                <a:ea typeface="Roboto Bk" pitchFamily="2" charset="0"/>
                <a:cs typeface="Roboto Bk" pitchFamily="2" charset="0"/>
              </a:rPr>
              <a:t>12</a:t>
            </a:r>
            <a:endParaRPr lang="en-US" altLang="el-GR" sz="1400" dirty="0">
              <a:solidFill>
                <a:srgbClr val="000000"/>
              </a:solidFill>
              <a:latin typeface="Roboto Bk" pitchFamily="2" charset="0"/>
              <a:ea typeface="Roboto Bk" pitchFamily="2" charset="0"/>
              <a:cs typeface="Roboto Bk" pitchFamily="2" charset="0"/>
            </a:endParaRPr>
          </a:p>
        </p:txBody>
      </p:sp>
      <p:sp>
        <p:nvSpPr>
          <p:cNvPr id="12" name="Untertitel 2"/>
          <p:cNvSpPr>
            <a:spLocks/>
          </p:cNvSpPr>
          <p:nvPr/>
        </p:nvSpPr>
        <p:spPr bwMode="auto">
          <a:xfrm>
            <a:off x="231775" y="3483354"/>
            <a:ext cx="1463675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>
              <a:spcBef>
                <a:spcPct val="20000"/>
              </a:spcBef>
            </a:pP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ECLI Conference</a:t>
            </a:r>
          </a:p>
          <a:p>
            <a:pPr algn="l">
              <a:spcBef>
                <a:spcPct val="20000"/>
              </a:spcBef>
            </a:pP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8</a:t>
            </a:r>
            <a:r>
              <a:rPr lang="en-US" altLang="el-GR" sz="1400" baseline="300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th</a:t>
            </a: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June 2017</a:t>
            </a:r>
            <a:endParaRPr lang="en-US" altLang="el-GR" sz="1400" noProof="1">
              <a:solidFill>
                <a:srgbClr val="006C87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algn="l">
              <a:spcBef>
                <a:spcPct val="20000"/>
              </a:spcBef>
            </a:pP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Athens</a:t>
            </a:r>
            <a:endParaRPr lang="en-US" altLang="el-GR" sz="1400" noProof="1">
              <a:solidFill>
                <a:srgbClr val="006C87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026676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7" grpId="0" animBg="1"/>
      <p:bldP spid="10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3" y="-34925"/>
            <a:ext cx="9236076" cy="519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el 1"/>
          <p:cNvSpPr>
            <a:spLocks/>
          </p:cNvSpPr>
          <p:nvPr/>
        </p:nvSpPr>
        <p:spPr bwMode="auto">
          <a:xfrm>
            <a:off x="4976813" y="1541463"/>
            <a:ext cx="2473325" cy="951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altLang="el-GR" sz="2400" b="1" dirty="0">
                <a:solidFill>
                  <a:srgbClr val="006C87"/>
                </a:solidFill>
                <a:latin typeface="Roboto Bk" pitchFamily="2" charset="0"/>
                <a:ea typeface="Roboto Bk" pitchFamily="2" charset="0"/>
                <a:cs typeface="Roboto Slab" pitchFamily="2" charset="0"/>
              </a:rPr>
              <a:t>Thank you </a:t>
            </a:r>
            <a:br>
              <a:rPr lang="en-US" altLang="el-GR" sz="2400" b="1" dirty="0">
                <a:solidFill>
                  <a:srgbClr val="006C87"/>
                </a:solidFill>
                <a:latin typeface="Roboto Bk" pitchFamily="2" charset="0"/>
                <a:ea typeface="Roboto Bk" pitchFamily="2" charset="0"/>
                <a:cs typeface="Roboto Slab" pitchFamily="2" charset="0"/>
              </a:rPr>
            </a:br>
            <a:r>
              <a:rPr lang="en-US" altLang="el-GR" sz="2400" b="1" dirty="0">
                <a:solidFill>
                  <a:srgbClr val="006C87"/>
                </a:solidFill>
                <a:latin typeface="Roboto Bk" pitchFamily="2" charset="0"/>
                <a:ea typeface="Roboto Bk" pitchFamily="2" charset="0"/>
                <a:cs typeface="Roboto Slab" pitchFamily="2" charset="0"/>
              </a:rPr>
              <a:t>for your attention</a:t>
            </a:r>
            <a:r>
              <a:rPr lang="en-US" altLang="el-GR" sz="2400" b="1" dirty="0" smtClean="0">
                <a:solidFill>
                  <a:srgbClr val="006C87"/>
                </a:solidFill>
                <a:latin typeface="Roboto Bk" pitchFamily="2" charset="0"/>
                <a:ea typeface="Roboto Bk" pitchFamily="2" charset="0"/>
                <a:cs typeface="Roboto Slab" pitchFamily="2" charset="0"/>
              </a:rPr>
              <a:t>!</a:t>
            </a:r>
          </a:p>
          <a:p>
            <a:pPr algn="l">
              <a:lnSpc>
                <a:spcPct val="85000"/>
              </a:lnSpc>
            </a:pPr>
            <a:endParaRPr lang="en-US" altLang="el-GR" sz="2400" b="1" dirty="0" smtClean="0">
              <a:solidFill>
                <a:srgbClr val="006C87"/>
              </a:solidFill>
              <a:latin typeface="Roboto Bk" pitchFamily="2" charset="0"/>
              <a:ea typeface="Roboto Bk" pitchFamily="2" charset="0"/>
              <a:cs typeface="Roboto Slab" pitchFamily="2" charset="0"/>
            </a:endParaRPr>
          </a:p>
        </p:txBody>
      </p:sp>
      <p:sp>
        <p:nvSpPr>
          <p:cNvPr id="15364" name="Titel 1"/>
          <p:cNvSpPr>
            <a:spLocks/>
          </p:cNvSpPr>
          <p:nvPr/>
        </p:nvSpPr>
        <p:spPr bwMode="auto">
          <a:xfrm>
            <a:off x="385763" y="2720975"/>
            <a:ext cx="36703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/>
            <a:r>
              <a:rPr lang="en-US" altLang="el-GR" sz="1200" b="1" noProof="1">
                <a:solidFill>
                  <a:srgbClr val="000000"/>
                </a:solidFill>
                <a:latin typeface="Roboto" pitchFamily="2" charset="0"/>
                <a:ea typeface="Roboto" pitchFamily="2" charset="0"/>
                <a:cs typeface="Roboto Slab" pitchFamily="2" charset="0"/>
              </a:rPr>
              <a:t>BO-</a:t>
            </a:r>
            <a:r>
              <a:rPr lang="en-US" altLang="el-GR" sz="1200" b="1" noProof="1" smtClean="0">
                <a:solidFill>
                  <a:srgbClr val="000000"/>
                </a:solidFill>
                <a:latin typeface="Roboto" pitchFamily="2" charset="0"/>
                <a:ea typeface="Roboto" pitchFamily="2" charset="0"/>
                <a:cs typeface="Roboto Slab" pitchFamily="2" charset="0"/>
              </a:rPr>
              <a:t>ECLI PARSER</a:t>
            </a:r>
            <a:endParaRPr lang="en-US" altLang="el-GR" sz="1200" b="1" noProof="1">
              <a:solidFill>
                <a:srgbClr val="000000"/>
              </a:solidFill>
              <a:latin typeface="Roboto" pitchFamily="2" charset="0"/>
              <a:ea typeface="Roboto" pitchFamily="2" charset="0"/>
              <a:cs typeface="Roboto Slab" pitchFamily="2" charset="0"/>
            </a:endParaRPr>
          </a:p>
          <a:p>
            <a:pPr algn="l"/>
            <a:r>
              <a:rPr lang="en-US" altLang="el-GR" sz="1200" noProof="1" smtClean="0">
                <a:solidFill>
                  <a:srgbClr val="000000"/>
                </a:solidFill>
                <a:latin typeface="Roboto" pitchFamily="2" charset="0"/>
                <a:ea typeface="Roboto" pitchFamily="2" charset="0"/>
                <a:cs typeface="Roboto Slab" pitchFamily="2" charset="0"/>
              </a:rPr>
              <a:t>http://parser.bo</a:t>
            </a:r>
            <a:r>
              <a:rPr lang="en-US" altLang="el-GR" sz="1200" noProof="1">
                <a:solidFill>
                  <a:srgbClr val="000000"/>
                </a:solidFill>
                <a:latin typeface="Roboto" pitchFamily="2" charset="0"/>
                <a:ea typeface="Roboto" pitchFamily="2" charset="0"/>
                <a:cs typeface="Roboto Slab" pitchFamily="2" charset="0"/>
              </a:rPr>
              <a:t>-</a:t>
            </a:r>
            <a:r>
              <a:rPr lang="en-US" altLang="el-GR" sz="1200" noProof="1" smtClean="0">
                <a:solidFill>
                  <a:srgbClr val="000000"/>
                </a:solidFill>
                <a:latin typeface="Roboto" pitchFamily="2" charset="0"/>
                <a:ea typeface="Roboto" pitchFamily="2" charset="0"/>
                <a:cs typeface="Roboto Slab" pitchFamily="2" charset="0"/>
              </a:rPr>
              <a:t>ecli.eu</a:t>
            </a:r>
            <a:endParaRPr lang="en-US" altLang="el-GR" sz="1200" noProof="1">
              <a:solidFill>
                <a:srgbClr val="000000"/>
              </a:solidFill>
              <a:latin typeface="Roboto" pitchFamily="2" charset="0"/>
              <a:ea typeface="Roboto" pitchFamily="2" charset="0"/>
              <a:cs typeface="Roboto Slab" pitchFamily="2" charset="0"/>
            </a:endParaRPr>
          </a:p>
        </p:txBody>
      </p:sp>
      <p:pic>
        <p:nvPicPr>
          <p:cNvPr id="15365" name="Picture 2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3" y="965200"/>
            <a:ext cx="2566987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366" name="Group 11"/>
          <p:cNvGrpSpPr>
            <a:grpSpLocks/>
          </p:cNvGrpSpPr>
          <p:nvPr/>
        </p:nvGrpSpPr>
        <p:grpSpPr bwMode="auto">
          <a:xfrm>
            <a:off x="6002338" y="4291013"/>
            <a:ext cx="2794000" cy="520700"/>
            <a:chOff x="5924915" y="1445722"/>
            <a:chExt cx="3177237" cy="590169"/>
          </a:xfrm>
        </p:grpSpPr>
        <p:pic>
          <p:nvPicPr>
            <p:cNvPr id="15367" name="Picture 12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270332" y="1445722"/>
              <a:ext cx="831820" cy="565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Titel 1"/>
            <p:cNvSpPr>
              <a:spLocks/>
            </p:cNvSpPr>
            <p:nvPr/>
          </p:nvSpPr>
          <p:spPr bwMode="auto">
            <a:xfrm>
              <a:off x="5924915" y="1636447"/>
              <a:ext cx="2204208" cy="399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en-US" altLang="el-GR" sz="1100" dirty="0">
                  <a:solidFill>
                    <a:srgbClr val="006C87"/>
                  </a:solidFill>
                  <a:latin typeface="Arial"/>
                  <a:ea typeface="Roboto" pitchFamily="2" charset="0"/>
                  <a:cs typeface="Roboto" pitchFamily="2" charset="0"/>
                </a:rPr>
                <a:t>This project is co-funded by </a:t>
              </a:r>
            </a:p>
            <a:p>
              <a:pPr algn="r"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en-US" altLang="el-GR" sz="1100" dirty="0">
                  <a:solidFill>
                    <a:srgbClr val="006C87"/>
                  </a:solidFill>
                  <a:latin typeface="Arial"/>
                  <a:ea typeface="Roboto" pitchFamily="2" charset="0"/>
                  <a:cs typeface="Roboto" pitchFamily="2" charset="0"/>
                </a:rPr>
                <a:t>the European Union </a:t>
              </a:r>
              <a:endParaRPr lang="en-US" altLang="el-GR" sz="1100" noProof="1">
                <a:solidFill>
                  <a:srgbClr val="006C87"/>
                </a:solidFill>
                <a:latin typeface="Arial"/>
                <a:ea typeface="Roboto" pitchFamily="2" charset="0"/>
                <a:cs typeface="Roboto" pitchFamily="2" charset="0"/>
              </a:endParaRPr>
            </a:p>
          </p:txBody>
        </p:sp>
      </p:grpSp>
      <p:sp>
        <p:nvSpPr>
          <p:cNvPr id="9" name="Rechthoek 8"/>
          <p:cNvSpPr/>
          <p:nvPr/>
        </p:nvSpPr>
        <p:spPr>
          <a:xfrm>
            <a:off x="126609" y="450123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nl-NL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 smtClean="0">
                <a:solidFill>
                  <a:srgbClr val="000000"/>
                </a:solidFill>
              </a:rPr>
              <a:t>This presentation has been produced with the financial support of the Justice </a:t>
            </a:r>
            <a:r>
              <a:rPr lang="en-US" sz="900" dirty="0" err="1" smtClean="0">
                <a:solidFill>
                  <a:srgbClr val="000000"/>
                </a:solidFill>
              </a:rPr>
              <a:t>Programme</a:t>
            </a:r>
            <a:r>
              <a:rPr lang="en-US" sz="900" dirty="0" smtClean="0">
                <a:solidFill>
                  <a:srgbClr val="000000"/>
                </a:solidFill>
              </a:rPr>
              <a:t> of the European Union. The contents of this publication are the sole responsibility of the partners of the BO-ECLI project and can in no way be taken to reflect the views of the European Commission.</a:t>
            </a:r>
            <a:endParaRPr lang="nl-NL" sz="900" dirty="0">
              <a:solidFill>
                <a:srgbClr val="000000"/>
              </a:solidFill>
            </a:endParaRPr>
          </a:p>
        </p:txBody>
      </p:sp>
      <p:pic>
        <p:nvPicPr>
          <p:cNvPr id="3" name="Immagine 2" descr="Cirsfid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321" y="3316785"/>
            <a:ext cx="771735" cy="514490"/>
          </a:xfrm>
          <a:prstGeom prst="rect">
            <a:avLst/>
          </a:prstGeom>
        </p:spPr>
      </p:pic>
      <p:pic>
        <p:nvPicPr>
          <p:cNvPr id="4" name="Immagine 3" descr="KOOP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0062" y="3341157"/>
            <a:ext cx="1176282" cy="490118"/>
          </a:xfrm>
          <a:prstGeom prst="rect">
            <a:avLst/>
          </a:prstGeom>
        </p:spPr>
      </p:pic>
      <p:pic>
        <p:nvPicPr>
          <p:cNvPr id="5" name="Immagine 4" descr="UniTO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805" y="3944797"/>
            <a:ext cx="1279128" cy="498361"/>
          </a:xfrm>
          <a:prstGeom prst="rect">
            <a:avLst/>
          </a:prstGeom>
        </p:spPr>
      </p:pic>
      <p:pic>
        <p:nvPicPr>
          <p:cNvPr id="6" name="Immagine 5" descr="Cendoj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8582" y="3944672"/>
            <a:ext cx="824207" cy="504616"/>
          </a:xfrm>
          <a:prstGeom prst="rect">
            <a:avLst/>
          </a:prstGeom>
        </p:spPr>
      </p:pic>
      <p:pic>
        <p:nvPicPr>
          <p:cNvPr id="7" name="Immagine 6" descr="ITTIG-white.pn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805" y="3326659"/>
            <a:ext cx="704699" cy="510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710019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782EA7-AA4F-4619-9FDC-1D55660DB7E1}" type="slidenum">
              <a:rPr lang="en-US" altLang="el-GR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US" altLang="el-GR">
              <a:solidFill>
                <a:srgbClr val="000000"/>
              </a:solidFill>
            </a:endParaRPr>
          </a:p>
        </p:txBody>
      </p:sp>
      <p:pic>
        <p:nvPicPr>
          <p:cNvPr id="5" name="Picture 1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397" y="-27658"/>
            <a:ext cx="9236076" cy="519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utoShape 16"/>
          <p:cNvSpPr>
            <a:spLocks noChangeAspect="1" noChangeArrowheads="1" noTextEdit="1"/>
          </p:cNvSpPr>
          <p:nvPr/>
        </p:nvSpPr>
        <p:spPr bwMode="auto">
          <a:xfrm>
            <a:off x="619125" y="287338"/>
            <a:ext cx="1022350" cy="124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Untertitel 2"/>
          <p:cNvSpPr>
            <a:spLocks/>
          </p:cNvSpPr>
          <p:nvPr/>
        </p:nvSpPr>
        <p:spPr bwMode="auto">
          <a:xfrm>
            <a:off x="3068638" y="2065769"/>
            <a:ext cx="4805362" cy="302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defTabSz="457200" fontAlgn="auto">
              <a:lnSpc>
                <a:spcPct val="75000"/>
              </a:lnSpc>
              <a:spcBef>
                <a:spcPct val="20000"/>
              </a:spcBef>
              <a:spcAft>
                <a:spcPts val="0"/>
              </a:spcAft>
            </a:pPr>
            <a:endParaRPr lang="en-US" altLang="el-GR" sz="1500" noProof="1">
              <a:solidFill>
                <a:srgbClr val="006C87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</p:txBody>
      </p:sp>
      <p:pic>
        <p:nvPicPr>
          <p:cNvPr id="10" name="Picture 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3" y="965200"/>
            <a:ext cx="2566987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Group 11"/>
          <p:cNvGrpSpPr>
            <a:grpSpLocks/>
          </p:cNvGrpSpPr>
          <p:nvPr/>
        </p:nvGrpSpPr>
        <p:grpSpPr bwMode="auto">
          <a:xfrm>
            <a:off x="6350000" y="1847313"/>
            <a:ext cx="2794000" cy="520700"/>
            <a:chOff x="5924915" y="1445722"/>
            <a:chExt cx="3177237" cy="590169"/>
          </a:xfrm>
        </p:grpSpPr>
        <p:pic>
          <p:nvPicPr>
            <p:cNvPr id="12" name="Picture 12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270332" y="1445722"/>
              <a:ext cx="831820" cy="565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itel 1"/>
            <p:cNvSpPr>
              <a:spLocks/>
            </p:cNvSpPr>
            <p:nvPr/>
          </p:nvSpPr>
          <p:spPr bwMode="auto">
            <a:xfrm>
              <a:off x="5924915" y="1636447"/>
              <a:ext cx="2204208" cy="399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defTabSz="457200" eaLnBrk="1" fontAlgn="auto" hangingPunct="1"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en-US" altLang="el-GR" sz="1100" dirty="0">
                  <a:solidFill>
                    <a:srgbClr val="006C87"/>
                  </a:solidFill>
                  <a:latin typeface="Calibri"/>
                  <a:ea typeface="Roboto" pitchFamily="2" charset="0"/>
                  <a:cs typeface="Roboto" pitchFamily="2" charset="0"/>
                </a:rPr>
                <a:t>This project is co-funded by </a:t>
              </a:r>
            </a:p>
            <a:p>
              <a:pPr algn="r" defTabSz="457200" eaLnBrk="1" fontAlgn="auto" hangingPunct="1"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en-US" altLang="el-GR" sz="1100" dirty="0">
                  <a:solidFill>
                    <a:srgbClr val="006C87"/>
                  </a:solidFill>
                  <a:latin typeface="Calibri"/>
                  <a:ea typeface="Roboto" pitchFamily="2" charset="0"/>
                  <a:cs typeface="Roboto" pitchFamily="2" charset="0"/>
                </a:rPr>
                <a:t>the European Union </a:t>
              </a:r>
              <a:endParaRPr lang="en-US" altLang="el-GR" sz="1100" noProof="1">
                <a:solidFill>
                  <a:srgbClr val="006C87"/>
                </a:solidFill>
                <a:latin typeface="Calibri"/>
                <a:ea typeface="Roboto" pitchFamily="2" charset="0"/>
                <a:cs typeface="Roboto" pitchFamily="2" charset="0"/>
              </a:endParaRPr>
            </a:p>
          </p:txBody>
        </p:sp>
      </p:grpSp>
      <p:sp>
        <p:nvSpPr>
          <p:cNvPr id="14" name="Untertitel 2"/>
          <p:cNvSpPr>
            <a:spLocks/>
          </p:cNvSpPr>
          <p:nvPr/>
        </p:nvSpPr>
        <p:spPr bwMode="auto">
          <a:xfrm>
            <a:off x="237211" y="2674929"/>
            <a:ext cx="5963391" cy="2456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85750" indent="-285750" algn="l" defTabSz="4572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altLang="el-GR" sz="1400" b="1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Institute </a:t>
            </a:r>
            <a:r>
              <a:rPr lang="en-US" altLang="el-GR" sz="1400" b="1" noProof="1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of Legal Information Theory and Techniques </a:t>
            </a:r>
            <a:r>
              <a:rPr lang="en-US" altLang="el-GR" sz="1400" b="1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ITTIG</a:t>
            </a:r>
            <a:r>
              <a:rPr lang="en-US" altLang="el-GR" sz="1400" b="1" noProof="1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-</a:t>
            </a:r>
            <a:r>
              <a:rPr lang="en-US" altLang="el-GR" sz="1400" b="1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CNR (I)</a:t>
            </a: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(coordinator)</a:t>
            </a:r>
            <a:endParaRPr lang="en-US" altLang="el-GR" sz="1400" b="1" noProof="1" smtClean="0">
              <a:solidFill>
                <a:srgbClr val="006C87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285750" indent="-285750" algn="l" defTabSz="4572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altLang="el-GR" sz="1400" b="1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Alma </a:t>
            </a:r>
            <a:r>
              <a:rPr lang="en-US" altLang="el-GR" sz="1400" b="1" noProof="1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Mater Studiorum University of </a:t>
            </a:r>
            <a:r>
              <a:rPr lang="en-US" altLang="el-GR" sz="1400" b="1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Bologna CIRSFID-UniBO (I)</a:t>
            </a:r>
            <a:endParaRPr lang="en-US" altLang="el-GR" sz="1400" b="1" noProof="1">
              <a:solidFill>
                <a:srgbClr val="006C87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285750" indent="-285750" algn="l" defTabSz="4572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endParaRPr lang="en-US" altLang="el-GR" sz="1400" b="1" noProof="1" smtClean="0">
              <a:solidFill>
                <a:srgbClr val="006C87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285750" indent="-285750" algn="l" defTabSz="4572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altLang="el-GR" sz="1400" b="1" noProof="1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Publications Office of the Netherlands UBR|KOOP (NL)</a:t>
            </a:r>
          </a:p>
          <a:p>
            <a:pPr marL="285750" indent="-285750" algn="l" defTabSz="4572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endParaRPr lang="en-US" altLang="el-GR" sz="1400" b="1" noProof="1" smtClean="0">
              <a:solidFill>
                <a:srgbClr val="006C87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285750" indent="-285750" algn="l" defTabSz="4572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altLang="el-GR" sz="1400" b="1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University </a:t>
            </a:r>
            <a:r>
              <a:rPr lang="en-US" altLang="el-GR" sz="1400" b="1" noProof="1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of </a:t>
            </a:r>
            <a:r>
              <a:rPr lang="en-US" altLang="el-GR" sz="1400" b="1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Torino UniTO (I)     </a:t>
            </a:r>
            <a:endParaRPr lang="en-US" altLang="el-GR" sz="1400" b="1" noProof="1">
              <a:solidFill>
                <a:srgbClr val="006C87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algn="l" defTabSz="457200" fontAlgn="auto">
              <a:spcBef>
                <a:spcPct val="20000"/>
              </a:spcBef>
              <a:spcAft>
                <a:spcPts val="0"/>
              </a:spcAft>
            </a:pPr>
            <a:endParaRPr lang="en-US" altLang="el-GR" sz="1400" noProof="1">
              <a:solidFill>
                <a:srgbClr val="006C87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285750" indent="-285750" algn="l" defTabSz="4572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altLang="el-GR" sz="1400" b="1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Documentary </a:t>
            </a:r>
            <a:r>
              <a:rPr lang="en-US" altLang="el-GR" sz="1400" b="1" noProof="1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Centre for the Spanish </a:t>
            </a:r>
            <a:r>
              <a:rPr lang="en-US" altLang="el-GR" sz="1400" b="1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Judiciary CENDOJ</a:t>
            </a:r>
            <a:r>
              <a:rPr lang="en-US" altLang="el-GR" sz="1400" b="1" noProof="1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en-US" altLang="el-GR" sz="1400" b="1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(E)</a:t>
            </a:r>
            <a:endParaRPr lang="en-US" altLang="el-GR" sz="1400" noProof="1">
              <a:solidFill>
                <a:srgbClr val="006C87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algn="l" defTabSz="457200" fontAlgn="auto">
              <a:spcBef>
                <a:spcPct val="20000"/>
              </a:spcBef>
              <a:spcAft>
                <a:spcPts val="0"/>
              </a:spcAft>
            </a:pPr>
            <a:endParaRPr lang="en-US" altLang="el-GR" sz="1000" noProof="1">
              <a:solidFill>
                <a:srgbClr val="006C87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36000" indent="-144000" algn="l" defTabSz="4572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endParaRPr lang="en-US" altLang="el-GR" sz="1000" noProof="1">
              <a:solidFill>
                <a:srgbClr val="006C87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</p:txBody>
      </p:sp>
      <p:sp>
        <p:nvSpPr>
          <p:cNvPr id="16" name="Untertitel 2"/>
          <p:cNvSpPr>
            <a:spLocks/>
          </p:cNvSpPr>
          <p:nvPr/>
        </p:nvSpPr>
        <p:spPr bwMode="auto">
          <a:xfrm>
            <a:off x="3754438" y="2647492"/>
            <a:ext cx="3405187" cy="119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36000" indent="-144000" algn="l" defTabSz="457200" fontAlgn="auto">
              <a:spcBef>
                <a:spcPct val="20000"/>
              </a:spcBef>
              <a:spcAft>
                <a:spcPts val="0"/>
              </a:spcAft>
            </a:pPr>
            <a:r>
              <a:rPr lang="en-US" altLang="el-GR" sz="1000" noProof="1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/>
            </a:r>
            <a:br>
              <a:rPr lang="en-US" altLang="el-GR" sz="1000" noProof="1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</a:br>
            <a:endParaRPr lang="en-US" altLang="el-GR" sz="1000" noProof="1">
              <a:solidFill>
                <a:srgbClr val="006C87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</p:txBody>
      </p:sp>
      <p:grpSp>
        <p:nvGrpSpPr>
          <p:cNvPr id="17" name="Group 25"/>
          <p:cNvGrpSpPr>
            <a:grpSpLocks/>
          </p:cNvGrpSpPr>
          <p:nvPr/>
        </p:nvGrpSpPr>
        <p:grpSpPr bwMode="auto">
          <a:xfrm>
            <a:off x="3424237" y="287338"/>
            <a:ext cx="3783013" cy="600075"/>
            <a:chOff x="3275" y="147"/>
            <a:chExt cx="2383" cy="503"/>
          </a:xfrm>
        </p:grpSpPr>
        <p:sp>
          <p:nvSpPr>
            <p:cNvPr id="18" name="Titel 1"/>
            <p:cNvSpPr>
              <a:spLocks/>
            </p:cNvSpPr>
            <p:nvPr/>
          </p:nvSpPr>
          <p:spPr bwMode="auto">
            <a:xfrm>
              <a:off x="3275" y="147"/>
              <a:ext cx="2353" cy="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l">
                <a:lnSpc>
                  <a:spcPct val="85000"/>
                </a:lnSpc>
              </a:pPr>
              <a:r>
                <a:rPr lang="en-US" altLang="el-GR" sz="2800" b="1" noProof="1">
                  <a:solidFill>
                    <a:srgbClr val="4C82AD"/>
                  </a:solidFill>
                  <a:latin typeface="Roboto" pitchFamily="2" charset="0"/>
                  <a:ea typeface="Roboto" pitchFamily="2" charset="0"/>
                  <a:cs typeface="Roboto" pitchFamily="2" charset="0"/>
                </a:rPr>
                <a:t>Building on </a:t>
              </a:r>
              <a:r>
                <a:rPr lang="en-US" altLang="el-GR" sz="2800" b="1" noProof="1" smtClean="0">
                  <a:solidFill>
                    <a:srgbClr val="4C82AD"/>
                  </a:solidFill>
                  <a:latin typeface="Roboto" pitchFamily="2" charset="0"/>
                  <a:ea typeface="Roboto" pitchFamily="2" charset="0"/>
                  <a:cs typeface="Roboto" pitchFamily="2" charset="0"/>
                </a:rPr>
                <a:t>ECLI </a:t>
              </a:r>
              <a:r>
                <a:rPr lang="en-US" altLang="el-GR" sz="2800" b="1" noProof="1">
                  <a:solidFill>
                    <a:srgbClr val="4C82AD"/>
                  </a:solidFill>
                  <a:latin typeface="Roboto" pitchFamily="2" charset="0"/>
                  <a:ea typeface="Roboto" pitchFamily="2" charset="0"/>
                  <a:cs typeface="Roboto" pitchFamily="2" charset="0"/>
                </a:rPr>
                <a:t>WS2</a:t>
              </a:r>
            </a:p>
          </p:txBody>
        </p:sp>
        <p:sp>
          <p:nvSpPr>
            <p:cNvPr id="19" name="Untertitel 2"/>
            <p:cNvSpPr>
              <a:spLocks/>
            </p:cNvSpPr>
            <p:nvPr/>
          </p:nvSpPr>
          <p:spPr bwMode="auto">
            <a:xfrm>
              <a:off x="3276" y="459"/>
              <a:ext cx="2382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l">
                <a:lnSpc>
                  <a:spcPct val="75000"/>
                </a:lnSpc>
                <a:spcBef>
                  <a:spcPct val="20000"/>
                </a:spcBef>
              </a:pPr>
              <a:r>
                <a:rPr lang="en-US" altLang="el-GR" sz="2800" noProof="1" smtClean="0">
                  <a:solidFill>
                    <a:srgbClr val="4C82AD"/>
                  </a:solidFill>
                  <a:latin typeface="Roboto" pitchFamily="2" charset="0"/>
                  <a:ea typeface="Roboto" pitchFamily="2" charset="0"/>
                  <a:cs typeface="Roboto" pitchFamily="2" charset="0"/>
                </a:rPr>
                <a:t>Partners</a:t>
              </a:r>
              <a:endParaRPr lang="en-US" altLang="el-GR" sz="2800" noProof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5681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7" name="Rectangle 21"/>
          <p:cNvSpPr>
            <a:spLocks noChangeArrowheads="1"/>
          </p:cNvSpPr>
          <p:nvPr/>
        </p:nvSpPr>
        <p:spPr bwMode="auto">
          <a:xfrm>
            <a:off x="1898650" y="357188"/>
            <a:ext cx="46038" cy="608012"/>
          </a:xfrm>
          <a:prstGeom prst="rect">
            <a:avLst/>
          </a:prstGeom>
          <a:solidFill>
            <a:srgbClr val="4C82A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l-GR" altLang="el-GR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2120900" y="346075"/>
            <a:ext cx="4693879" cy="600075"/>
            <a:chOff x="3275" y="147"/>
            <a:chExt cx="2383" cy="503"/>
          </a:xfrm>
        </p:grpSpPr>
        <p:sp>
          <p:nvSpPr>
            <p:cNvPr id="3082" name="Titel 1"/>
            <p:cNvSpPr>
              <a:spLocks/>
            </p:cNvSpPr>
            <p:nvPr/>
          </p:nvSpPr>
          <p:spPr bwMode="auto">
            <a:xfrm>
              <a:off x="3275" y="147"/>
              <a:ext cx="2353" cy="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l">
                <a:lnSpc>
                  <a:spcPct val="85000"/>
                </a:lnSpc>
              </a:pPr>
              <a:r>
                <a:rPr lang="en-US" altLang="el-GR" sz="2800" b="1" noProof="1" smtClean="0">
                  <a:solidFill>
                    <a:srgbClr val="4C82AD"/>
                  </a:solidFill>
                  <a:latin typeface="Roboto" pitchFamily="2" charset="0"/>
                  <a:ea typeface="Roboto" pitchFamily="2" charset="0"/>
                  <a:cs typeface="Roboto" pitchFamily="2" charset="0"/>
                </a:rPr>
                <a:t>WS-2 LINKING DATA</a:t>
              </a:r>
              <a:endParaRPr lang="en-US" altLang="el-GR" sz="2800" b="1" noProof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endParaRPr>
            </a:p>
          </p:txBody>
        </p:sp>
        <p:sp>
          <p:nvSpPr>
            <p:cNvPr id="3083" name="Untertitel 2"/>
            <p:cNvSpPr>
              <a:spLocks/>
            </p:cNvSpPr>
            <p:nvPr/>
          </p:nvSpPr>
          <p:spPr bwMode="auto">
            <a:xfrm>
              <a:off x="3276" y="459"/>
              <a:ext cx="2382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l">
                <a:lnSpc>
                  <a:spcPct val="85000"/>
                </a:lnSpc>
              </a:pPr>
              <a:r>
                <a:rPr lang="en-US" altLang="el-GR" sz="2800" noProof="1" smtClean="0">
                  <a:solidFill>
                    <a:srgbClr val="4C82AD"/>
                  </a:solidFill>
                  <a:latin typeface="Roboto" pitchFamily="2" charset="0"/>
                  <a:ea typeface="Roboto" pitchFamily="2" charset="0"/>
                  <a:cs typeface="Roboto" pitchFamily="2" charset="0"/>
                </a:rPr>
                <a:t>Motivation</a:t>
              </a:r>
              <a:endParaRPr lang="en-US" altLang="el-GR" sz="2800" noProof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endParaRPr>
            </a:p>
          </p:txBody>
        </p:sp>
      </p:grpSp>
      <p:sp>
        <p:nvSpPr>
          <p:cNvPr id="3077" name="Titel 1"/>
          <p:cNvSpPr>
            <a:spLocks/>
          </p:cNvSpPr>
          <p:nvPr/>
        </p:nvSpPr>
        <p:spPr bwMode="auto">
          <a:xfrm>
            <a:off x="1898650" y="1819439"/>
            <a:ext cx="6897688" cy="306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285750" indent="-285750" algn="l">
              <a:lnSpc>
                <a:spcPct val="85000"/>
              </a:lnSpc>
              <a:buFont typeface="Arial"/>
              <a:buChar char="•"/>
            </a:pPr>
            <a:r>
              <a:rPr lang="it-IT" altLang="el-GR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Objective</a:t>
            </a:r>
            <a:endParaRPr lang="it-IT" altLang="el-GR" dirty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algn="l">
              <a:lnSpc>
                <a:spcPct val="85000"/>
              </a:lnSpc>
            </a:pPr>
            <a:endParaRPr lang="it-IT" altLang="el-GR" dirty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742950" lvl="1" indent="-285750" algn="l">
              <a:lnSpc>
                <a:spcPct val="85000"/>
              </a:lnSpc>
              <a:buFont typeface="Arial"/>
              <a:buChar char="•"/>
            </a:pPr>
            <a:r>
              <a:rPr lang="it-IT" altLang="el-GR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Improve</a:t>
            </a:r>
            <a:r>
              <a:rPr lang="it-IT" altLang="el-GR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accessibility</a:t>
            </a:r>
            <a:r>
              <a:rPr lang="it-IT" altLang="el-GR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of case law by </a:t>
            </a:r>
            <a:r>
              <a:rPr lang="it-IT" altLang="el-GR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establishing</a:t>
            </a:r>
            <a:r>
              <a:rPr lang="it-IT" altLang="el-GR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computer </a:t>
            </a:r>
            <a:r>
              <a:rPr lang="it-IT" altLang="el-GR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readable</a:t>
            </a:r>
            <a:r>
              <a:rPr lang="it-IT" altLang="el-GR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links</a:t>
            </a:r>
            <a:r>
              <a:rPr lang="it-IT" altLang="el-GR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to </a:t>
            </a:r>
            <a:r>
              <a:rPr lang="it-IT" altLang="el-GR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national</a:t>
            </a:r>
            <a:r>
              <a:rPr lang="it-IT" altLang="el-GR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and </a:t>
            </a:r>
            <a:r>
              <a:rPr lang="it-IT" altLang="el-GR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European</a:t>
            </a:r>
            <a:r>
              <a:rPr lang="it-IT" altLang="el-GR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case law and </a:t>
            </a:r>
            <a:r>
              <a:rPr lang="it-IT" altLang="el-GR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legislation</a:t>
            </a:r>
            <a:endParaRPr lang="it-IT" altLang="el-GR" dirty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285750" indent="-285750" algn="l">
              <a:lnSpc>
                <a:spcPct val="85000"/>
              </a:lnSpc>
              <a:buFont typeface="Arial"/>
              <a:buChar char="•"/>
            </a:pPr>
            <a:endParaRPr lang="it-IT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285750" indent="-285750" algn="l">
              <a:lnSpc>
                <a:spcPct val="85000"/>
              </a:lnSpc>
              <a:buFont typeface="Arial"/>
              <a:buChar char="•"/>
            </a:pP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Problem</a:t>
            </a:r>
            <a:endParaRPr lang="it-IT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285750" indent="-285750" algn="l">
              <a:lnSpc>
                <a:spcPct val="85000"/>
              </a:lnSpc>
              <a:buFont typeface="Arial"/>
              <a:buChar char="•"/>
            </a:pPr>
            <a:endParaRPr lang="it-IT" altLang="el-GR" dirty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742950" lvl="1" indent="-285750" algn="l">
              <a:lnSpc>
                <a:spcPct val="85000"/>
              </a:lnSpc>
              <a:buFont typeface="Arial"/>
              <a:buChar char="•"/>
            </a:pP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legal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references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usually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not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available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as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metadata</a:t>
            </a:r>
            <a:endParaRPr lang="it-IT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742950" lvl="1" indent="-285750" algn="l">
              <a:lnSpc>
                <a:spcPct val="85000"/>
              </a:lnSpc>
              <a:buFont typeface="Arial"/>
              <a:buChar char="•"/>
            </a:pPr>
            <a:r>
              <a:rPr lang="it-IT" altLang="el-GR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t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extual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citations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not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computer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readable</a:t>
            </a:r>
            <a:endParaRPr lang="it-IT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742950" lvl="1" indent="-285750" algn="l">
              <a:lnSpc>
                <a:spcPct val="85000"/>
              </a:lnSpc>
              <a:buFont typeface="Arial"/>
              <a:buChar char="•"/>
            </a:pP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wide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variety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of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identifiers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, formats and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aliases</a:t>
            </a:r>
            <a:endParaRPr lang="it-IT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285750" indent="-285750" algn="l">
              <a:lnSpc>
                <a:spcPct val="85000"/>
              </a:lnSpc>
              <a:buFont typeface="Arial"/>
              <a:buChar char="•"/>
            </a:pPr>
            <a:endParaRPr lang="it-IT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algn="l">
              <a:lnSpc>
                <a:spcPct val="85000"/>
              </a:lnSpc>
            </a:pPr>
            <a:endParaRPr lang="en-US" altLang="el-GR" b="1" noProof="1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</p:txBody>
      </p:sp>
      <p:sp>
        <p:nvSpPr>
          <p:cNvPr id="9" name="Untertitel 2"/>
          <p:cNvSpPr>
            <a:spLocks/>
          </p:cNvSpPr>
          <p:nvPr/>
        </p:nvSpPr>
        <p:spPr bwMode="auto">
          <a:xfrm>
            <a:off x="231775" y="3483354"/>
            <a:ext cx="1463675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>
              <a:spcBef>
                <a:spcPct val="20000"/>
              </a:spcBef>
            </a:pP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ECLI Conference</a:t>
            </a:r>
          </a:p>
          <a:p>
            <a:pPr algn="l">
              <a:spcBef>
                <a:spcPct val="20000"/>
              </a:spcBef>
            </a:pP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8</a:t>
            </a:r>
            <a:r>
              <a:rPr lang="en-US" altLang="el-GR" sz="1400" baseline="300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th</a:t>
            </a: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June 2017</a:t>
            </a:r>
            <a:endParaRPr lang="en-US" altLang="el-GR" sz="1400" noProof="1">
              <a:solidFill>
                <a:srgbClr val="006C87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algn="l">
              <a:spcBef>
                <a:spcPct val="20000"/>
              </a:spcBef>
            </a:pP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Athens</a:t>
            </a:r>
            <a:endParaRPr lang="en-US" altLang="el-GR" sz="1400" noProof="1">
              <a:solidFill>
                <a:srgbClr val="006C87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694265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7" name="Rectangle 21"/>
          <p:cNvSpPr>
            <a:spLocks noChangeArrowheads="1"/>
          </p:cNvSpPr>
          <p:nvPr/>
        </p:nvSpPr>
        <p:spPr bwMode="auto">
          <a:xfrm>
            <a:off x="1898650" y="357188"/>
            <a:ext cx="46038" cy="608012"/>
          </a:xfrm>
          <a:prstGeom prst="rect">
            <a:avLst/>
          </a:prstGeom>
          <a:solidFill>
            <a:srgbClr val="4C82A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l-GR" altLang="el-GR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82" name="Titel 1"/>
          <p:cNvSpPr>
            <a:spLocks/>
          </p:cNvSpPr>
          <p:nvPr/>
        </p:nvSpPr>
        <p:spPr bwMode="auto">
          <a:xfrm>
            <a:off x="2120900" y="346075"/>
            <a:ext cx="4634787" cy="743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altLang="el-GR" sz="2800" b="1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BO</a:t>
            </a:r>
            <a:r>
              <a:rPr lang="en-US" altLang="el-GR" sz="2800" b="1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-ECLI </a:t>
            </a:r>
            <a:r>
              <a:rPr lang="en-US" altLang="el-GR" sz="2800" b="1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PARSER</a:t>
            </a:r>
            <a:endParaRPr lang="en-US" altLang="el-GR" sz="2800" b="1" dirty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algn="l">
              <a:lnSpc>
                <a:spcPct val="85000"/>
              </a:lnSpc>
            </a:pPr>
            <a:endParaRPr lang="en-US" altLang="el-GR" sz="2800" b="1" noProof="1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</p:txBody>
      </p:sp>
      <p:sp>
        <p:nvSpPr>
          <p:cNvPr id="9" name="Untertitel 2"/>
          <p:cNvSpPr>
            <a:spLocks/>
          </p:cNvSpPr>
          <p:nvPr/>
        </p:nvSpPr>
        <p:spPr bwMode="auto">
          <a:xfrm>
            <a:off x="231775" y="3483354"/>
            <a:ext cx="1463675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>
              <a:spcBef>
                <a:spcPct val="20000"/>
              </a:spcBef>
            </a:pP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ECLI Conference</a:t>
            </a:r>
          </a:p>
          <a:p>
            <a:pPr algn="l">
              <a:spcBef>
                <a:spcPct val="20000"/>
              </a:spcBef>
            </a:pP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8</a:t>
            </a:r>
            <a:r>
              <a:rPr lang="en-US" altLang="el-GR" sz="1400" baseline="300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th</a:t>
            </a: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June 2017</a:t>
            </a:r>
            <a:endParaRPr lang="en-US" altLang="el-GR" sz="1400" noProof="1">
              <a:solidFill>
                <a:srgbClr val="006C87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algn="l">
              <a:spcBef>
                <a:spcPct val="20000"/>
              </a:spcBef>
            </a:pP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Athens</a:t>
            </a:r>
            <a:endParaRPr lang="en-US" altLang="el-GR" sz="1400" noProof="1">
              <a:solidFill>
                <a:srgbClr val="006C87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</p:txBody>
      </p:sp>
      <p:pic>
        <p:nvPicPr>
          <p:cNvPr id="6" name="Immagine 5" descr="Screen Shot 2017-06-08 at 07.23.54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7461" y="780237"/>
            <a:ext cx="5578600" cy="4127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9714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7" name="Rectangle 21"/>
          <p:cNvSpPr>
            <a:spLocks noChangeArrowheads="1"/>
          </p:cNvSpPr>
          <p:nvPr/>
        </p:nvSpPr>
        <p:spPr bwMode="auto">
          <a:xfrm>
            <a:off x="1898650" y="357188"/>
            <a:ext cx="46038" cy="608012"/>
          </a:xfrm>
          <a:prstGeom prst="rect">
            <a:avLst/>
          </a:prstGeom>
          <a:solidFill>
            <a:srgbClr val="4C82A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l-GR" altLang="el-GR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2120900" y="346075"/>
            <a:ext cx="6119469" cy="600075"/>
            <a:chOff x="3275" y="147"/>
            <a:chExt cx="2512" cy="503"/>
          </a:xfrm>
        </p:grpSpPr>
        <p:sp>
          <p:nvSpPr>
            <p:cNvPr id="3082" name="Titel 1"/>
            <p:cNvSpPr>
              <a:spLocks/>
            </p:cNvSpPr>
            <p:nvPr/>
          </p:nvSpPr>
          <p:spPr bwMode="auto">
            <a:xfrm>
              <a:off x="3275" y="147"/>
              <a:ext cx="2353" cy="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l">
                <a:lnSpc>
                  <a:spcPct val="85000"/>
                </a:lnSpc>
              </a:pPr>
              <a:r>
                <a:rPr lang="en-US" altLang="el-GR" sz="2800" b="1" noProof="1" smtClean="0">
                  <a:solidFill>
                    <a:srgbClr val="4C82AD"/>
                  </a:solidFill>
                  <a:latin typeface="Roboto" pitchFamily="2" charset="0"/>
                  <a:ea typeface="Roboto" pitchFamily="2" charset="0"/>
                  <a:cs typeface="Roboto" pitchFamily="2" charset="0"/>
                </a:rPr>
                <a:t>BO-ECLI PARSER ENGINE</a:t>
              </a:r>
              <a:endParaRPr lang="en-US" altLang="el-GR" sz="2800" b="1" noProof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endParaRPr>
            </a:p>
          </p:txBody>
        </p:sp>
        <p:sp>
          <p:nvSpPr>
            <p:cNvPr id="3083" name="Untertitel 2"/>
            <p:cNvSpPr>
              <a:spLocks/>
            </p:cNvSpPr>
            <p:nvPr/>
          </p:nvSpPr>
          <p:spPr bwMode="auto">
            <a:xfrm>
              <a:off x="3276" y="459"/>
              <a:ext cx="2511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l">
                <a:lnSpc>
                  <a:spcPct val="75000"/>
                </a:lnSpc>
                <a:spcBef>
                  <a:spcPct val="20000"/>
                </a:spcBef>
              </a:pPr>
              <a:r>
                <a:rPr lang="it-IT" altLang="el-GR" sz="2800" noProof="1" smtClean="0">
                  <a:solidFill>
                    <a:srgbClr val="4C82AD"/>
                  </a:solidFill>
                  <a:latin typeface="Roboto" pitchFamily="2" charset="0"/>
                  <a:ea typeface="Roboto" pitchFamily="2" charset="0"/>
                  <a:cs typeface="Roboto" pitchFamily="2" charset="0"/>
                </a:rPr>
                <a:t>national citation practices analysis</a:t>
              </a:r>
            </a:p>
          </p:txBody>
        </p:sp>
      </p:grpSp>
      <p:sp>
        <p:nvSpPr>
          <p:cNvPr id="3077" name="Titel 1"/>
          <p:cNvSpPr>
            <a:spLocks/>
          </p:cNvSpPr>
          <p:nvPr/>
        </p:nvSpPr>
        <p:spPr bwMode="auto">
          <a:xfrm>
            <a:off x="1821388" y="1505031"/>
            <a:ext cx="7049572" cy="306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85000"/>
              </a:lnSpc>
            </a:pPr>
            <a:r>
              <a:rPr lang="it-IT" altLang="el-GR" noProof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C</a:t>
            </a:r>
            <a:r>
              <a:rPr lang="it-IT" altLang="el-GR" noProof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ommonalities in national legal citation practices in the EU context:</a:t>
            </a:r>
          </a:p>
          <a:p>
            <a:pPr algn="l">
              <a:lnSpc>
                <a:spcPct val="85000"/>
              </a:lnSpc>
            </a:pPr>
            <a:endParaRPr lang="it-IT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914400" lvl="1" indent="-457200" algn="l">
              <a:lnSpc>
                <a:spcPct val="85000"/>
              </a:lnSpc>
              <a:buFont typeface="Arial"/>
              <a:buChar char="•"/>
            </a:pPr>
            <a:r>
              <a:rPr lang="en-US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A combination of citation attributes or features</a:t>
            </a:r>
            <a:r>
              <a:rPr lang="it-IT" altLang="el-GR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(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DocType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, Authority,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Section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, Date, </a:t>
            </a:r>
            <a:r>
              <a:rPr lang="it-IT" altLang="el-GR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N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umbers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,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partitions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, ..)</a:t>
            </a:r>
          </a:p>
          <a:p>
            <a:pPr marL="914400" lvl="1" indent="-457200" algn="l">
              <a:lnSpc>
                <a:spcPct val="85000"/>
              </a:lnSpc>
              <a:buFont typeface="Arial"/>
              <a:buChar char="•"/>
            </a:pPr>
            <a:endParaRPr lang="it-IT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914400" lvl="1" indent="-457200" algn="l">
              <a:lnSpc>
                <a:spcPct val="85000"/>
              </a:lnSpc>
              <a:buFont typeface="Arial"/>
              <a:buChar char="•"/>
            </a:pP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Alias: a common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name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for the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destination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document</a:t>
            </a:r>
            <a:endParaRPr lang="it-IT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914400" lvl="1" indent="-457200" algn="l">
              <a:lnSpc>
                <a:spcPct val="85000"/>
              </a:lnSpc>
              <a:buFont typeface="Arial"/>
              <a:buChar char="•"/>
            </a:pPr>
            <a:endParaRPr lang="it-IT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914400" lvl="1" indent="-457200" algn="l">
              <a:lnSpc>
                <a:spcPct val="85000"/>
              </a:lnSpc>
              <a:buFont typeface="Arial"/>
              <a:buChar char="•"/>
            </a:pPr>
            <a:r>
              <a:rPr lang="it-IT" altLang="el-GR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Multiple </a:t>
            </a:r>
            <a:r>
              <a:rPr lang="it-IT" altLang="el-GR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citations</a:t>
            </a:r>
            <a:r>
              <a:rPr lang="it-IT" altLang="el-GR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</a:p>
          <a:p>
            <a:pPr marL="1371600" lvl="2" indent="-457200" algn="l">
              <a:lnSpc>
                <a:spcPct val="85000"/>
              </a:lnSpc>
              <a:buFont typeface="Arial"/>
              <a:buChar char="•"/>
            </a:pPr>
            <a:r>
              <a:rPr lang="en-US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references to different documents of the same type or issued by the same authority</a:t>
            </a:r>
          </a:p>
          <a:p>
            <a:pPr marL="1371600" lvl="2" indent="-457200" algn="l">
              <a:lnSpc>
                <a:spcPct val="85000"/>
              </a:lnSpc>
              <a:buFont typeface="Arial"/>
              <a:buChar char="•"/>
            </a:pPr>
            <a:r>
              <a:rPr lang="en-US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references to different partitions of the same </a:t>
            </a:r>
            <a:r>
              <a:rPr lang="en-US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document</a:t>
            </a:r>
          </a:p>
          <a:p>
            <a:pPr marL="1371600" lvl="2" indent="-457200" algn="l">
              <a:lnSpc>
                <a:spcPct val="85000"/>
              </a:lnSpc>
              <a:buFont typeface="Arial"/>
              <a:buChar char="•"/>
            </a:pPr>
            <a:endParaRPr lang="it-IT" altLang="el-GR" dirty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914400" lvl="1" indent="-457200" algn="l">
              <a:lnSpc>
                <a:spcPct val="85000"/>
              </a:lnSpc>
              <a:buFont typeface="Arial"/>
              <a:buChar char="•"/>
            </a:pP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Direct use of of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identifiers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in the text</a:t>
            </a:r>
          </a:p>
        </p:txBody>
      </p:sp>
      <p:sp>
        <p:nvSpPr>
          <p:cNvPr id="9" name="Untertitel 2"/>
          <p:cNvSpPr>
            <a:spLocks/>
          </p:cNvSpPr>
          <p:nvPr/>
        </p:nvSpPr>
        <p:spPr bwMode="auto">
          <a:xfrm>
            <a:off x="231775" y="3483354"/>
            <a:ext cx="1463675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>
              <a:spcBef>
                <a:spcPct val="20000"/>
              </a:spcBef>
            </a:pP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ECLI Conference</a:t>
            </a:r>
          </a:p>
          <a:p>
            <a:pPr algn="l">
              <a:spcBef>
                <a:spcPct val="20000"/>
              </a:spcBef>
            </a:pP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8</a:t>
            </a:r>
            <a:r>
              <a:rPr lang="en-US" altLang="el-GR" sz="1400" baseline="300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th</a:t>
            </a: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June 2017</a:t>
            </a:r>
            <a:endParaRPr lang="en-US" altLang="el-GR" sz="1400" noProof="1">
              <a:solidFill>
                <a:srgbClr val="006C87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algn="l">
              <a:spcBef>
                <a:spcPct val="20000"/>
              </a:spcBef>
            </a:pP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Athens</a:t>
            </a:r>
            <a:endParaRPr lang="en-US" altLang="el-GR" sz="1400" noProof="1">
              <a:solidFill>
                <a:srgbClr val="006C87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345617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0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07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7" grpId="0" animBg="1"/>
      <p:bldP spid="3077" grpId="0" build="p" bldLvl="4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7" name="Rectangle 21"/>
          <p:cNvSpPr>
            <a:spLocks noChangeArrowheads="1"/>
          </p:cNvSpPr>
          <p:nvPr/>
        </p:nvSpPr>
        <p:spPr bwMode="auto">
          <a:xfrm>
            <a:off x="1898650" y="357188"/>
            <a:ext cx="46038" cy="608012"/>
          </a:xfrm>
          <a:prstGeom prst="rect">
            <a:avLst/>
          </a:prstGeom>
          <a:solidFill>
            <a:srgbClr val="4C82A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l-GR" altLang="el-GR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2120900" y="346075"/>
            <a:ext cx="6119469" cy="600075"/>
            <a:chOff x="3275" y="147"/>
            <a:chExt cx="2512" cy="503"/>
          </a:xfrm>
        </p:grpSpPr>
        <p:sp>
          <p:nvSpPr>
            <p:cNvPr id="3082" name="Titel 1"/>
            <p:cNvSpPr>
              <a:spLocks/>
            </p:cNvSpPr>
            <p:nvPr/>
          </p:nvSpPr>
          <p:spPr bwMode="auto">
            <a:xfrm>
              <a:off x="3275" y="147"/>
              <a:ext cx="2353" cy="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l">
                <a:lnSpc>
                  <a:spcPct val="85000"/>
                </a:lnSpc>
              </a:pPr>
              <a:r>
                <a:rPr lang="en-US" altLang="el-GR" sz="2800" b="1" noProof="1" smtClean="0">
                  <a:solidFill>
                    <a:srgbClr val="4C82AD"/>
                  </a:solidFill>
                  <a:latin typeface="Roboto" pitchFamily="2" charset="0"/>
                  <a:ea typeface="Roboto" pitchFamily="2" charset="0"/>
                  <a:cs typeface="Roboto" pitchFamily="2" charset="0"/>
                </a:rPr>
                <a:t>BO-ECLI Parser ENGINE</a:t>
              </a:r>
              <a:endParaRPr lang="en-US" altLang="el-GR" sz="2800" b="1" noProof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endParaRPr>
            </a:p>
          </p:txBody>
        </p:sp>
        <p:sp>
          <p:nvSpPr>
            <p:cNvPr id="3083" name="Untertitel 2"/>
            <p:cNvSpPr>
              <a:spLocks/>
            </p:cNvSpPr>
            <p:nvPr/>
          </p:nvSpPr>
          <p:spPr bwMode="auto">
            <a:xfrm>
              <a:off x="3276" y="459"/>
              <a:ext cx="2511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l">
                <a:lnSpc>
                  <a:spcPct val="75000"/>
                </a:lnSpc>
                <a:spcBef>
                  <a:spcPct val="20000"/>
                </a:spcBef>
              </a:pPr>
              <a:r>
                <a:rPr lang="it-IT" altLang="el-GR" sz="2800" noProof="1" smtClean="0">
                  <a:solidFill>
                    <a:srgbClr val="4C82AD"/>
                  </a:solidFill>
                  <a:latin typeface="Roboto" pitchFamily="2" charset="0"/>
                  <a:ea typeface="Roboto" pitchFamily="2" charset="0"/>
                  <a:cs typeface="Roboto" pitchFamily="2" charset="0"/>
                </a:rPr>
                <a:t>framework</a:t>
              </a:r>
              <a:endParaRPr lang="it-IT" altLang="el-GR" sz="2800" noProof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endParaRPr>
            </a:p>
          </p:txBody>
        </p:sp>
      </p:grpSp>
      <p:sp>
        <p:nvSpPr>
          <p:cNvPr id="3077" name="Titel 1"/>
          <p:cNvSpPr>
            <a:spLocks/>
          </p:cNvSpPr>
          <p:nvPr/>
        </p:nvSpPr>
        <p:spPr bwMode="auto">
          <a:xfrm>
            <a:off x="1898650" y="1600244"/>
            <a:ext cx="6897688" cy="948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85000"/>
              </a:lnSpc>
            </a:pPr>
            <a:endParaRPr lang="it-IT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457200" indent="-457200" algn="l">
              <a:lnSpc>
                <a:spcPct val="85000"/>
              </a:lnSpc>
              <a:buFontTx/>
              <a:buAutoNum type="arabicPeriod"/>
            </a:pPr>
            <a:endParaRPr lang="en-US" altLang="el-GR" b="1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457200" indent="-457200" algn="l">
              <a:lnSpc>
                <a:spcPct val="85000"/>
              </a:lnSpc>
              <a:buFontTx/>
              <a:buAutoNum type="arabicPeriod"/>
            </a:pPr>
            <a:endParaRPr lang="en-US" altLang="el-GR" b="1" dirty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457200" indent="-457200" algn="l">
              <a:lnSpc>
                <a:spcPct val="85000"/>
              </a:lnSpc>
              <a:buFontTx/>
              <a:buAutoNum type="arabicPeriod"/>
            </a:pPr>
            <a:endParaRPr lang="en-US" altLang="el-GR" b="1" noProof="1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</p:txBody>
      </p:sp>
      <p:sp>
        <p:nvSpPr>
          <p:cNvPr id="9" name="Untertitel 2"/>
          <p:cNvSpPr>
            <a:spLocks/>
          </p:cNvSpPr>
          <p:nvPr/>
        </p:nvSpPr>
        <p:spPr bwMode="auto">
          <a:xfrm>
            <a:off x="231775" y="3483354"/>
            <a:ext cx="1463675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>
              <a:spcBef>
                <a:spcPct val="20000"/>
              </a:spcBef>
            </a:pP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ECLI Conference</a:t>
            </a:r>
          </a:p>
          <a:p>
            <a:pPr algn="l">
              <a:spcBef>
                <a:spcPct val="20000"/>
              </a:spcBef>
            </a:pP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8</a:t>
            </a:r>
            <a:r>
              <a:rPr lang="en-US" altLang="el-GR" sz="1400" baseline="300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th</a:t>
            </a: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June 2017</a:t>
            </a:r>
            <a:endParaRPr lang="en-US" altLang="el-GR" sz="1400" noProof="1">
              <a:solidFill>
                <a:srgbClr val="006C87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algn="l">
              <a:spcBef>
                <a:spcPct val="20000"/>
              </a:spcBef>
            </a:pP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Athens</a:t>
            </a:r>
            <a:endParaRPr lang="en-US" altLang="el-GR" sz="1400" noProof="1">
              <a:solidFill>
                <a:srgbClr val="006C87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</p:txBody>
      </p:sp>
      <p:sp>
        <p:nvSpPr>
          <p:cNvPr id="10" name="Titel 1"/>
          <p:cNvSpPr>
            <a:spLocks/>
          </p:cNvSpPr>
          <p:nvPr/>
        </p:nvSpPr>
        <p:spPr bwMode="auto">
          <a:xfrm>
            <a:off x="1746766" y="1340270"/>
            <a:ext cx="7049572" cy="3774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85000"/>
              </a:lnSpc>
            </a:pP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  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Models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a </a:t>
            </a:r>
            <a:r>
              <a:rPr lang="it-IT" altLang="el-GR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generic</a:t>
            </a:r>
            <a:r>
              <a:rPr lang="it-IT" altLang="el-GR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legal</a:t>
            </a:r>
            <a:r>
              <a:rPr lang="it-IT" altLang="el-GR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links</a:t>
            </a:r>
            <a:r>
              <a:rPr lang="it-IT" altLang="el-GR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extraction</a:t>
            </a:r>
            <a:r>
              <a:rPr lang="it-IT" altLang="el-GR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pipeline</a:t>
            </a:r>
            <a:endParaRPr lang="en-US" altLang="el-GR" dirty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algn="l">
              <a:lnSpc>
                <a:spcPct val="85000"/>
              </a:lnSpc>
            </a:pPr>
            <a:endParaRPr lang="it-IT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742950" lvl="1" indent="-285750" algn="l">
              <a:lnSpc>
                <a:spcPct val="85000"/>
              </a:lnSpc>
              <a:buFont typeface="Arial"/>
              <a:buChar char="•"/>
            </a:pP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Abstraction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at</a:t>
            </a:r>
            <a:r>
              <a:rPr lang="it-IT" altLang="el-GR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language</a:t>
            </a:r>
            <a:r>
              <a:rPr lang="it-IT" altLang="el-GR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/</a:t>
            </a:r>
            <a:r>
              <a:rPr lang="it-IT" altLang="el-GR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jurisdiction</a:t>
            </a:r>
            <a:r>
              <a:rPr lang="it-IT" altLang="el-GR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independent</a:t>
            </a:r>
            <a:r>
              <a:rPr lang="it-IT" altLang="el-GR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level</a:t>
            </a:r>
            <a:r>
              <a:rPr lang="it-IT" altLang="el-GR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</a:p>
          <a:p>
            <a:pPr marL="914400" lvl="1" indent="-457200" algn="l">
              <a:lnSpc>
                <a:spcPct val="85000"/>
              </a:lnSpc>
              <a:buFont typeface="Arial"/>
              <a:buChar char="•"/>
            </a:pPr>
            <a:endParaRPr lang="it-IT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742950" lvl="1" indent="-285750" algn="l">
              <a:lnSpc>
                <a:spcPct val="85000"/>
              </a:lnSpc>
              <a:buFont typeface="Arial"/>
              <a:buChar char="•"/>
            </a:pPr>
            <a:r>
              <a:rPr lang="en-US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(</a:t>
            </a:r>
            <a:r>
              <a:rPr lang="en-US" altLang="el-GR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extendable) Common vocabularies for annotation </a:t>
            </a:r>
          </a:p>
          <a:p>
            <a:pPr marL="1200150" lvl="2" indent="-285750" algn="l">
              <a:lnSpc>
                <a:spcPct val="85000"/>
              </a:lnSpc>
              <a:buFont typeface="Arial"/>
              <a:buChar char="•"/>
            </a:pPr>
            <a:r>
              <a:rPr lang="en-US" altLang="el-GR" i="1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(e.g. document types </a:t>
            </a:r>
            <a:r>
              <a:rPr lang="mr-IN" altLang="el-GR" i="1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–</a:t>
            </a:r>
            <a:r>
              <a:rPr lang="en-US" altLang="el-GR" i="1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EU Authorities - EU Aliases, ..</a:t>
            </a:r>
            <a:r>
              <a:rPr lang="en-US" altLang="el-GR" i="1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)</a:t>
            </a:r>
            <a:endParaRPr lang="it-IT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914400" lvl="1" indent="-457200" algn="l">
              <a:lnSpc>
                <a:spcPct val="85000"/>
              </a:lnSpc>
              <a:buFont typeface="Arial"/>
              <a:buChar char="•"/>
            </a:pPr>
            <a:endParaRPr lang="it-IT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742950" lvl="1" indent="-285750" algn="l">
              <a:lnSpc>
                <a:spcPct val="85000"/>
              </a:lnSpc>
              <a:buFont typeface="Arial"/>
              <a:buChar char="•"/>
            </a:pPr>
            <a:r>
              <a:rPr lang="en-US" altLang="el-GR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Common services </a:t>
            </a:r>
            <a:r>
              <a:rPr lang="en-US" altLang="el-GR" i="1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(language/jurisdiction independent)</a:t>
            </a:r>
          </a:p>
          <a:p>
            <a:pPr marL="742950" lvl="1" indent="-285750" algn="l">
              <a:lnSpc>
                <a:spcPct val="85000"/>
              </a:lnSpc>
              <a:buFont typeface="Arial"/>
              <a:buChar char="•"/>
            </a:pPr>
            <a:endParaRPr lang="en-US" altLang="el-GR" dirty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742950" lvl="1" indent="-285750" algn="l">
              <a:lnSpc>
                <a:spcPct val="85000"/>
              </a:lnSpc>
              <a:buFont typeface="Arial"/>
              <a:buChar char="•"/>
            </a:pPr>
            <a:r>
              <a:rPr lang="en-US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National </a:t>
            </a:r>
            <a:r>
              <a:rPr lang="en-US" altLang="el-GR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specialization services </a:t>
            </a:r>
            <a:r>
              <a:rPr lang="en-US" altLang="el-GR" i="1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(for </a:t>
            </a:r>
            <a:r>
              <a:rPr lang="it-IT" altLang="el-GR" i="1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national</a:t>
            </a:r>
            <a:r>
              <a:rPr lang="it-IT" altLang="el-GR" i="1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i="1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language</a:t>
            </a:r>
            <a:r>
              <a:rPr lang="it-IT" altLang="el-GR" i="1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/</a:t>
            </a:r>
            <a:r>
              <a:rPr lang="it-IT" altLang="el-GR" i="1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jurisdiction</a:t>
            </a:r>
            <a:r>
              <a:rPr lang="it-IT" altLang="el-GR" i="1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i="1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dependent</a:t>
            </a:r>
            <a:r>
              <a:rPr lang="it-IT" altLang="el-GR" i="1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i="1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tasks</a:t>
            </a:r>
            <a:r>
              <a:rPr lang="it-IT" altLang="el-GR" i="1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)</a:t>
            </a:r>
          </a:p>
          <a:p>
            <a:pPr marL="1371600" lvl="2" indent="-457200" algn="l">
              <a:lnSpc>
                <a:spcPct val="85000"/>
              </a:lnSpc>
              <a:buFont typeface="Arial"/>
              <a:buChar char="•"/>
            </a:pPr>
            <a:endParaRPr lang="it-IT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742950" lvl="1" indent="-285750" algn="l">
              <a:lnSpc>
                <a:spcPct val="85000"/>
              </a:lnSpc>
              <a:buFont typeface="Arial"/>
              <a:buChar char="•"/>
            </a:pP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rule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based</a:t>
            </a:r>
            <a:r>
              <a:rPr lang="it-IT" altLang="el-GR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text processing</a:t>
            </a:r>
          </a:p>
          <a:p>
            <a:pPr marL="1200150" lvl="2" indent="-285750" algn="l">
              <a:lnSpc>
                <a:spcPct val="85000"/>
              </a:lnSpc>
              <a:buFont typeface="Arial"/>
              <a:buChar char="•"/>
            </a:pPr>
            <a:r>
              <a:rPr lang="it-IT" altLang="el-GR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regular </a:t>
            </a:r>
            <a:r>
              <a:rPr lang="it-IT" altLang="el-GR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expressions</a:t>
            </a:r>
            <a:r>
              <a:rPr lang="it-IT" altLang="el-GR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/ </a:t>
            </a:r>
            <a:r>
              <a:rPr lang="it-IT" altLang="el-GR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lexical</a:t>
            </a:r>
            <a:r>
              <a:rPr lang="it-IT" altLang="el-GR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automata</a:t>
            </a:r>
            <a:r>
              <a:rPr lang="it-IT" altLang="el-GR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/ pattern </a:t>
            </a:r>
            <a:r>
              <a:rPr lang="it-IT" altLang="el-GR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recognition</a:t>
            </a:r>
            <a:endParaRPr lang="en-US" altLang="el-GR" dirty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914400" lvl="1" indent="-457200" algn="l">
              <a:lnSpc>
                <a:spcPct val="85000"/>
              </a:lnSpc>
              <a:buFont typeface="Arial"/>
              <a:buChar char="•"/>
            </a:pPr>
            <a:endParaRPr lang="it-IT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97445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7" grpId="0" animBg="1"/>
      <p:bldP spid="10" grpId="0" build="p" bldLvl="4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7" name="Rectangle 21"/>
          <p:cNvSpPr>
            <a:spLocks noChangeArrowheads="1"/>
          </p:cNvSpPr>
          <p:nvPr/>
        </p:nvSpPr>
        <p:spPr bwMode="auto">
          <a:xfrm>
            <a:off x="1898650" y="357188"/>
            <a:ext cx="46038" cy="608012"/>
          </a:xfrm>
          <a:prstGeom prst="rect">
            <a:avLst/>
          </a:prstGeom>
          <a:solidFill>
            <a:srgbClr val="4C82A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l-GR" altLang="el-GR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2120900" y="346075"/>
            <a:ext cx="6435594" cy="600075"/>
            <a:chOff x="3275" y="147"/>
            <a:chExt cx="2383" cy="503"/>
          </a:xfrm>
        </p:grpSpPr>
        <p:sp>
          <p:nvSpPr>
            <p:cNvPr id="3082" name="Titel 1"/>
            <p:cNvSpPr>
              <a:spLocks/>
            </p:cNvSpPr>
            <p:nvPr/>
          </p:nvSpPr>
          <p:spPr bwMode="auto">
            <a:xfrm>
              <a:off x="3275" y="147"/>
              <a:ext cx="2353" cy="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l">
                <a:lnSpc>
                  <a:spcPct val="85000"/>
                </a:lnSpc>
              </a:pPr>
              <a:r>
                <a:rPr lang="en-US" altLang="el-GR" sz="2800" b="1" noProof="1">
                  <a:solidFill>
                    <a:srgbClr val="4C82AD"/>
                  </a:solidFill>
                  <a:latin typeface="Roboto" pitchFamily="2" charset="0"/>
                  <a:ea typeface="Roboto" pitchFamily="2" charset="0"/>
                  <a:cs typeface="Roboto" pitchFamily="2" charset="0"/>
                </a:rPr>
                <a:t>BO-ECLI Parser ENGINE</a:t>
              </a:r>
            </a:p>
          </p:txBody>
        </p:sp>
        <p:sp>
          <p:nvSpPr>
            <p:cNvPr id="3083" name="Untertitel 2"/>
            <p:cNvSpPr>
              <a:spLocks/>
            </p:cNvSpPr>
            <p:nvPr/>
          </p:nvSpPr>
          <p:spPr bwMode="auto">
            <a:xfrm>
              <a:off x="3276" y="459"/>
              <a:ext cx="2382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l">
                <a:lnSpc>
                  <a:spcPct val="75000"/>
                </a:lnSpc>
                <a:spcBef>
                  <a:spcPct val="20000"/>
                </a:spcBef>
              </a:pPr>
              <a:r>
                <a:rPr lang="it-IT" altLang="el-GR" sz="2800" noProof="1" smtClean="0">
                  <a:solidFill>
                    <a:srgbClr val="4C82AD"/>
                  </a:solidFill>
                  <a:latin typeface="Roboto" pitchFamily="2" charset="0"/>
                  <a:ea typeface="Roboto" pitchFamily="2" charset="0"/>
                  <a:cs typeface="Roboto" pitchFamily="2" charset="0"/>
                </a:rPr>
                <a:t>A pipeline of services</a:t>
              </a:r>
              <a:endParaRPr lang="en-US" altLang="el-GR" sz="2800" noProof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endParaRPr>
            </a:p>
          </p:txBody>
        </p:sp>
      </p:grpSp>
      <p:sp>
        <p:nvSpPr>
          <p:cNvPr id="3077" name="Titel 1"/>
          <p:cNvSpPr>
            <a:spLocks/>
          </p:cNvSpPr>
          <p:nvPr/>
        </p:nvSpPr>
        <p:spPr bwMode="auto">
          <a:xfrm>
            <a:off x="1898650" y="1421749"/>
            <a:ext cx="6897688" cy="306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457200" indent="-457200" algn="l">
              <a:lnSpc>
                <a:spcPct val="85000"/>
              </a:lnSpc>
              <a:buFontTx/>
              <a:buAutoNum type="arabicPeriod"/>
            </a:pP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Entity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identification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services</a:t>
            </a: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</a:p>
          <a:p>
            <a:pPr marL="914400" lvl="1" indent="-457200" algn="l">
              <a:lnSpc>
                <a:spcPct val="85000"/>
              </a:lnSpc>
              <a:buFont typeface="Arial"/>
              <a:buChar char="•"/>
            </a:pPr>
            <a:r>
              <a:rPr lang="it-IT" altLang="el-GR" i="1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Identify</a:t>
            </a:r>
            <a:r>
              <a:rPr lang="it-IT" altLang="el-GR" i="1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i="1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reference</a:t>
            </a:r>
            <a:r>
              <a:rPr lang="it-IT" altLang="el-GR" i="1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altLang="el-GR" i="1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features</a:t>
            </a:r>
            <a:r>
              <a:rPr lang="it-IT" altLang="el-GR" i="1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and annotate with </a:t>
            </a:r>
            <a:r>
              <a:rPr lang="it-IT" altLang="el-GR" i="1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normalized</a:t>
            </a:r>
            <a:r>
              <a:rPr lang="it-IT" altLang="el-GR" i="1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 </a:t>
            </a:r>
            <a:r>
              <a:rPr lang="it-IT" altLang="el-GR" i="1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values</a:t>
            </a:r>
            <a:endParaRPr lang="it-IT" altLang="el-GR" i="1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457200" indent="-457200" algn="l">
              <a:lnSpc>
                <a:spcPct val="85000"/>
              </a:lnSpc>
              <a:buFontTx/>
              <a:buAutoNum type="arabicPeriod"/>
            </a:pPr>
            <a:endParaRPr lang="en-US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457200" indent="-457200" algn="l">
              <a:lnSpc>
                <a:spcPct val="85000"/>
              </a:lnSpc>
              <a:buFontTx/>
              <a:buAutoNum type="arabicPeriod"/>
            </a:pPr>
            <a:r>
              <a:rPr lang="en-US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Pattern recognition </a:t>
            </a:r>
            <a:r>
              <a:rPr lang="en-US" altLang="el-GR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services </a:t>
            </a:r>
            <a:endParaRPr lang="en-US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914400" lvl="1" indent="-457200" algn="l">
              <a:lnSpc>
                <a:spcPct val="85000"/>
              </a:lnSpc>
              <a:buFont typeface="Arial"/>
              <a:buChar char="•"/>
            </a:pPr>
            <a:r>
              <a:rPr lang="en-US" altLang="el-GR" i="1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citation patterns recognition / optional custom features /structured reference representation</a:t>
            </a:r>
          </a:p>
          <a:p>
            <a:pPr marL="457200" indent="-457200" algn="l">
              <a:lnSpc>
                <a:spcPct val="85000"/>
              </a:lnSpc>
              <a:buFontTx/>
              <a:buAutoNum type="arabicPeriod"/>
            </a:pPr>
            <a:endParaRPr lang="en-US" altLang="el-GR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457200" indent="-457200" algn="l">
              <a:lnSpc>
                <a:spcPct val="85000"/>
              </a:lnSpc>
              <a:buFontTx/>
              <a:buAutoNum type="arabicPeriod"/>
            </a:pPr>
            <a:r>
              <a:rPr lang="en-US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Identifier </a:t>
            </a:r>
            <a:r>
              <a:rPr lang="en-US" altLang="el-GR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generation services </a:t>
            </a:r>
            <a:endParaRPr lang="en-US" altLang="el-GR" i="1" dirty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914400" lvl="1" indent="-457200" algn="l">
              <a:lnSpc>
                <a:spcPct val="85000"/>
              </a:lnSpc>
              <a:buFont typeface="Arial"/>
              <a:buChar char="•"/>
            </a:pPr>
            <a:r>
              <a:rPr lang="it-IT" altLang="el-GR" i="1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C</a:t>
            </a:r>
            <a:r>
              <a:rPr lang="en-US" altLang="el-GR" i="1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omputable</a:t>
            </a:r>
            <a:r>
              <a:rPr lang="en-US" altLang="el-GR" i="1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identifiers / requiring access to external data</a:t>
            </a:r>
          </a:p>
          <a:p>
            <a:pPr marL="457200" indent="-457200" algn="l">
              <a:lnSpc>
                <a:spcPct val="85000"/>
              </a:lnSpc>
              <a:buFontTx/>
              <a:buAutoNum type="arabicPeriod"/>
            </a:pPr>
            <a:endParaRPr lang="en-US" altLang="el-GR" dirty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marL="457200" indent="-457200" algn="l">
              <a:lnSpc>
                <a:spcPct val="85000"/>
              </a:lnSpc>
              <a:buFontTx/>
              <a:buAutoNum type="arabicPeriod"/>
            </a:pPr>
            <a:r>
              <a:rPr lang="en-US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Rendering services</a:t>
            </a:r>
          </a:p>
          <a:p>
            <a:pPr marL="914400" lvl="1" indent="-457200" algn="l">
              <a:lnSpc>
                <a:spcPct val="85000"/>
              </a:lnSpc>
              <a:buFont typeface="Arial"/>
              <a:buChar char="•"/>
            </a:pPr>
            <a:r>
              <a:rPr lang="it-IT" altLang="el-GR" i="1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D</a:t>
            </a:r>
            <a:r>
              <a:rPr lang="en-US" altLang="el-GR" i="1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efault</a:t>
            </a:r>
            <a:r>
              <a:rPr lang="en-US" altLang="el-GR" i="1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HTML </a:t>
            </a:r>
            <a:r>
              <a:rPr lang="mr-IN" altLang="el-GR" i="1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–</a:t>
            </a:r>
            <a:r>
              <a:rPr lang="en-US" altLang="el-GR" i="1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customizable rendering</a:t>
            </a:r>
          </a:p>
        </p:txBody>
      </p:sp>
      <p:sp>
        <p:nvSpPr>
          <p:cNvPr id="9" name="Untertitel 2"/>
          <p:cNvSpPr>
            <a:spLocks/>
          </p:cNvSpPr>
          <p:nvPr/>
        </p:nvSpPr>
        <p:spPr bwMode="auto">
          <a:xfrm>
            <a:off x="231775" y="3483354"/>
            <a:ext cx="1463675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>
              <a:spcBef>
                <a:spcPct val="20000"/>
              </a:spcBef>
            </a:pP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ECLI Conference</a:t>
            </a:r>
          </a:p>
          <a:p>
            <a:pPr algn="l">
              <a:spcBef>
                <a:spcPct val="20000"/>
              </a:spcBef>
            </a:pP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8</a:t>
            </a:r>
            <a:r>
              <a:rPr lang="en-US" altLang="el-GR" sz="1400" baseline="300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th</a:t>
            </a: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June 2017</a:t>
            </a:r>
            <a:endParaRPr lang="en-US" altLang="el-GR" sz="1400" noProof="1">
              <a:solidFill>
                <a:srgbClr val="006C87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algn="l">
              <a:spcBef>
                <a:spcPct val="20000"/>
              </a:spcBef>
            </a:pP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Athens</a:t>
            </a:r>
            <a:endParaRPr lang="en-US" altLang="el-GR" sz="1400" noProof="1">
              <a:solidFill>
                <a:srgbClr val="006C87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3746121" y="8209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4182938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0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07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07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7" grpId="0" animBg="1"/>
      <p:bldP spid="3077" grpId="0" build="p" bldLvl="4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7" name="Rectangle 21"/>
          <p:cNvSpPr>
            <a:spLocks noChangeArrowheads="1"/>
          </p:cNvSpPr>
          <p:nvPr/>
        </p:nvSpPr>
        <p:spPr bwMode="auto">
          <a:xfrm>
            <a:off x="1898650" y="357188"/>
            <a:ext cx="46038" cy="608012"/>
          </a:xfrm>
          <a:prstGeom prst="rect">
            <a:avLst/>
          </a:prstGeom>
          <a:solidFill>
            <a:srgbClr val="4C82A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l-GR" altLang="el-GR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2120900" y="346075"/>
            <a:ext cx="6435594" cy="600075"/>
            <a:chOff x="3275" y="147"/>
            <a:chExt cx="2383" cy="503"/>
          </a:xfrm>
        </p:grpSpPr>
        <p:sp>
          <p:nvSpPr>
            <p:cNvPr id="3082" name="Titel 1"/>
            <p:cNvSpPr>
              <a:spLocks/>
            </p:cNvSpPr>
            <p:nvPr/>
          </p:nvSpPr>
          <p:spPr bwMode="auto">
            <a:xfrm>
              <a:off x="3275" y="147"/>
              <a:ext cx="2353" cy="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l">
                <a:lnSpc>
                  <a:spcPct val="85000"/>
                </a:lnSpc>
              </a:pPr>
              <a:r>
                <a:rPr lang="en-US" altLang="el-GR" sz="2800" b="1" noProof="1" smtClean="0">
                  <a:solidFill>
                    <a:srgbClr val="4C82AD"/>
                  </a:solidFill>
                  <a:latin typeface="Roboto" pitchFamily="2" charset="0"/>
                  <a:ea typeface="Roboto" pitchFamily="2" charset="0"/>
                  <a:cs typeface="Roboto" pitchFamily="2" charset="0"/>
                </a:rPr>
                <a:t>THE EXTRACTION PROCESS</a:t>
              </a:r>
              <a:endParaRPr lang="en-US" altLang="el-GR" sz="2800" b="1" noProof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endParaRPr>
            </a:p>
          </p:txBody>
        </p:sp>
        <p:sp>
          <p:nvSpPr>
            <p:cNvPr id="3083" name="Untertitel 2"/>
            <p:cNvSpPr>
              <a:spLocks/>
            </p:cNvSpPr>
            <p:nvPr/>
          </p:nvSpPr>
          <p:spPr bwMode="auto">
            <a:xfrm>
              <a:off x="3276" y="459"/>
              <a:ext cx="2382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l">
                <a:lnSpc>
                  <a:spcPct val="75000"/>
                </a:lnSpc>
                <a:spcBef>
                  <a:spcPct val="20000"/>
                </a:spcBef>
              </a:pPr>
              <a:endParaRPr lang="en-US" altLang="el-GR" sz="2800" noProof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endParaRPr>
            </a:p>
          </p:txBody>
        </p:sp>
      </p:grpSp>
      <p:sp>
        <p:nvSpPr>
          <p:cNvPr id="3077" name="Titel 1"/>
          <p:cNvSpPr>
            <a:spLocks/>
          </p:cNvSpPr>
          <p:nvPr/>
        </p:nvSpPr>
        <p:spPr bwMode="auto">
          <a:xfrm>
            <a:off x="1898650" y="1600244"/>
            <a:ext cx="6897688" cy="477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85000"/>
              </a:lnSpc>
            </a:pPr>
            <a:r>
              <a:rPr lang="it-IT" altLang="el-GR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Input text (IT): </a:t>
            </a:r>
            <a:r>
              <a:rPr lang="it-IT" altLang="el-GR" i="1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[..] la </a:t>
            </a:r>
            <a:r>
              <a:rPr lang="it-IT" altLang="el-GR" i="1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Corte Costituzionale con la sentenza n. 346 del 1995 ha </a:t>
            </a:r>
            <a:r>
              <a:rPr lang="it-IT" altLang="el-GR" i="1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dichiarato [..]</a:t>
            </a:r>
            <a:r>
              <a:rPr lang="it-IT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it-IT" sz="1100" dirty="0" smtClean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   </a:t>
            </a:r>
            <a:endParaRPr lang="en-US" altLang="el-GR" b="1" dirty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</p:txBody>
      </p:sp>
      <p:sp>
        <p:nvSpPr>
          <p:cNvPr id="9" name="Untertitel 2"/>
          <p:cNvSpPr>
            <a:spLocks/>
          </p:cNvSpPr>
          <p:nvPr/>
        </p:nvSpPr>
        <p:spPr bwMode="auto">
          <a:xfrm>
            <a:off x="231775" y="3483354"/>
            <a:ext cx="1463675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>
              <a:spcBef>
                <a:spcPct val="20000"/>
              </a:spcBef>
            </a:pP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ECLI Conference</a:t>
            </a:r>
          </a:p>
          <a:p>
            <a:pPr algn="l">
              <a:spcBef>
                <a:spcPct val="20000"/>
              </a:spcBef>
            </a:pP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8</a:t>
            </a:r>
            <a:r>
              <a:rPr lang="en-US" altLang="el-GR" sz="1400" baseline="300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th</a:t>
            </a: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June 2017</a:t>
            </a:r>
            <a:endParaRPr lang="en-US" altLang="el-GR" sz="1400" noProof="1">
              <a:solidFill>
                <a:srgbClr val="006C87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algn="l">
              <a:spcBef>
                <a:spcPct val="20000"/>
              </a:spcBef>
            </a:pP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Athens</a:t>
            </a:r>
            <a:endParaRPr lang="en-US" altLang="el-GR" sz="1400" noProof="1">
              <a:solidFill>
                <a:srgbClr val="006C87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3746121" y="8209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1439010" y="2361680"/>
            <a:ext cx="761868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 smtClean="0">
                <a:solidFill>
                  <a:srgbClr val="795DA3"/>
                </a:solidFill>
                <a:latin typeface="Courier"/>
                <a:ea typeface="ＭＳ 明朝"/>
                <a:cs typeface="Times New Roman"/>
              </a:rPr>
              <a:t>  "</a:t>
            </a:r>
            <a:r>
              <a:rPr lang="en-US" sz="1400" dirty="0">
                <a:solidFill>
                  <a:srgbClr val="795DA3"/>
                </a:solidFill>
                <a:latin typeface="Courier"/>
                <a:ea typeface="ＭＳ 明朝"/>
                <a:cs typeface="Times New Roman"/>
              </a:rPr>
              <a:t>legal-reference"</a:t>
            </a:r>
            <a:r>
              <a:rPr lang="en-US" sz="1400" dirty="0">
                <a:solidFill>
                  <a:srgbClr val="333333"/>
                </a:solidFill>
                <a:latin typeface="Courier"/>
                <a:ea typeface="ＭＳ 明朝"/>
                <a:cs typeface="Times New Roman"/>
              </a:rPr>
              <a:t>: </a:t>
            </a:r>
            <a:endParaRPr lang="it-IT" sz="1400" dirty="0" smtClean="0">
              <a:solidFill>
                <a:srgbClr val="795DA3"/>
              </a:solidFill>
              <a:latin typeface="Courier"/>
              <a:ea typeface="Courier"/>
              <a:cs typeface="Courier"/>
            </a:endParaRPr>
          </a:p>
          <a:p>
            <a:pPr algn="l"/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 </a:t>
            </a:r>
            <a:r>
              <a:rPr lang="it-IT" sz="1400" dirty="0" smtClean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    "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text"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: </a:t>
            </a:r>
            <a:r>
              <a:rPr lang="it-IT" sz="1400" dirty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"Corte </a:t>
            </a:r>
            <a:r>
              <a:rPr lang="it-IT" sz="1400" dirty="0" smtClean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Costituzionale </a:t>
            </a:r>
            <a:r>
              <a:rPr lang="it-IT" sz="1400" dirty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con la sentenza n. 346 del 1995”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,</a:t>
            </a:r>
          </a:p>
          <a:p>
            <a:pPr algn="l"/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     </a:t>
            </a:r>
            <a:r>
              <a:rPr lang="it-IT" sz="1400" dirty="0" smtClean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authority"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: </a:t>
            </a:r>
            <a:r>
              <a:rPr lang="it-IT" sz="1400" dirty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"IT_COST"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,</a:t>
            </a:r>
          </a:p>
          <a:p>
            <a:pPr algn="l"/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     </a:t>
            </a:r>
            <a:r>
              <a:rPr lang="it-IT" sz="1400" dirty="0" smtClean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 err="1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type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: </a:t>
            </a:r>
            <a:r>
              <a:rPr lang="it-IT" sz="1400" dirty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"JUDGMENT"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,</a:t>
            </a:r>
          </a:p>
          <a:p>
            <a:pPr algn="l"/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     </a:t>
            </a:r>
            <a:r>
              <a:rPr lang="it-IT" sz="1400" dirty="0" smtClean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doc-</a:t>
            </a:r>
            <a:r>
              <a:rPr lang="it-IT" sz="1400" dirty="0" err="1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year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: </a:t>
            </a:r>
            <a:r>
              <a:rPr lang="it-IT" sz="1400" dirty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"1995"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,</a:t>
            </a:r>
          </a:p>
          <a:p>
            <a:pPr algn="l"/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     </a:t>
            </a:r>
            <a:r>
              <a:rPr lang="it-IT" sz="1400" dirty="0" smtClean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full-</a:t>
            </a:r>
            <a:r>
              <a:rPr lang="it-IT" sz="1400" dirty="0" err="1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number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: </a:t>
            </a:r>
            <a:r>
              <a:rPr lang="it-IT" sz="1400" dirty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"346/1995"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,</a:t>
            </a:r>
          </a:p>
          <a:p>
            <a:pPr algn="l"/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     </a:t>
            </a:r>
            <a:r>
              <a:rPr lang="it-IT" sz="1400" dirty="0" smtClean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 err="1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number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: </a:t>
            </a:r>
            <a:r>
              <a:rPr lang="it-IT" sz="1400" dirty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"346"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,</a:t>
            </a:r>
          </a:p>
          <a:p>
            <a:pPr algn="l"/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     </a:t>
            </a:r>
            <a:r>
              <a:rPr lang="it-IT" sz="1400" dirty="0" smtClean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 err="1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is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-case-law-</a:t>
            </a:r>
            <a:r>
              <a:rPr lang="it-IT" sz="1400" dirty="0" err="1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reference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: </a:t>
            </a:r>
            <a:r>
              <a:rPr lang="it-IT" sz="1400" dirty="0" err="1">
                <a:solidFill>
                  <a:srgbClr val="0086B3"/>
                </a:solidFill>
                <a:latin typeface="Courier"/>
                <a:ea typeface="Courier"/>
                <a:cs typeface="Courier"/>
              </a:rPr>
              <a:t>true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,</a:t>
            </a:r>
          </a:p>
          <a:p>
            <a:pPr algn="l"/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     </a:t>
            </a:r>
            <a:r>
              <a:rPr lang="it-IT" sz="1400" dirty="0" smtClean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 err="1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is-legal-reference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: </a:t>
            </a:r>
            <a:r>
              <a:rPr lang="it-IT" sz="1400" dirty="0">
                <a:solidFill>
                  <a:srgbClr val="0086B3"/>
                </a:solidFill>
                <a:latin typeface="Courier"/>
                <a:ea typeface="Courier"/>
                <a:cs typeface="Courier"/>
              </a:rPr>
              <a:t>false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,</a:t>
            </a:r>
            <a:endParaRPr lang="it-IT" sz="1400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1648620" y="2363337"/>
            <a:ext cx="751094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1400" dirty="0" smtClean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 err="1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legal-identifier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: </a:t>
            </a:r>
          </a:p>
          <a:p>
            <a:pPr algn="l"/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   </a:t>
            </a:r>
            <a:r>
              <a:rPr lang="it-IT" sz="1400" dirty="0" smtClean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{</a:t>
            </a:r>
            <a:endParaRPr lang="it-IT" sz="1400" dirty="0">
              <a:solidFill>
                <a:srgbClr val="333333"/>
              </a:solidFill>
              <a:latin typeface="Courier"/>
              <a:ea typeface="Courier"/>
              <a:cs typeface="Courier"/>
            </a:endParaRPr>
          </a:p>
          <a:p>
            <a:pPr algn="l"/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    </a:t>
            </a:r>
            <a:r>
              <a:rPr lang="it-IT" sz="1400" dirty="0" smtClean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 err="1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type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: </a:t>
            </a:r>
            <a:r>
              <a:rPr lang="it-IT" sz="1400" dirty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"ECLI"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,</a:t>
            </a:r>
          </a:p>
          <a:p>
            <a:pPr algn="l"/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    </a:t>
            </a:r>
            <a:r>
              <a:rPr lang="it-IT" sz="1400" dirty="0" smtClean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code"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: </a:t>
            </a:r>
            <a:r>
              <a:rPr lang="it-IT" sz="1400" dirty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"ECLI:IT:COST:1995:346"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,</a:t>
            </a:r>
          </a:p>
          <a:p>
            <a:pPr algn="l"/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    </a:t>
            </a:r>
            <a:r>
              <a:rPr lang="it-IT" sz="1400" dirty="0" smtClean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 err="1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url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: </a:t>
            </a:r>
            <a:r>
              <a:rPr lang="it-IT" sz="1400" dirty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 err="1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https</a:t>
            </a:r>
            <a:r>
              <a:rPr lang="it-IT" sz="1400" dirty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://e-</a:t>
            </a:r>
            <a:r>
              <a:rPr lang="it-IT" sz="1400" dirty="0" err="1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justice.europa.eu</a:t>
            </a:r>
            <a:r>
              <a:rPr lang="it-IT" sz="1400" dirty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/</a:t>
            </a:r>
            <a:r>
              <a:rPr lang="it-IT" sz="1400" dirty="0" err="1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ecli</a:t>
            </a:r>
            <a:r>
              <a:rPr lang="it-IT" sz="1400" dirty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/ECLI:IT:COST:1995:346"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,</a:t>
            </a:r>
          </a:p>
          <a:p>
            <a:pPr algn="l"/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    </a:t>
            </a:r>
            <a:r>
              <a:rPr lang="it-IT" sz="1400" dirty="0" smtClean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 err="1" smtClean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provenance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: </a:t>
            </a:r>
            <a:r>
              <a:rPr lang="it-IT" sz="1400" dirty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“"ECLI Generation Service for the </a:t>
            </a:r>
            <a:r>
              <a:rPr lang="it-IT" sz="1400" dirty="0" err="1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Italian</a:t>
            </a:r>
            <a:r>
              <a:rPr lang="it-IT" sz="1400" dirty="0">
                <a:solidFill>
                  <a:srgbClr val="DF5000"/>
                </a:solidFill>
                <a:latin typeface="Courier"/>
                <a:ea typeface="Courier"/>
                <a:cs typeface="Courier"/>
              </a:rPr>
              <a:t>..</a:t>
            </a:r>
            <a:endParaRPr lang="it-IT" sz="1400" dirty="0">
              <a:solidFill>
                <a:srgbClr val="333333"/>
              </a:solidFill>
              <a:latin typeface="Courier"/>
              <a:ea typeface="Courier"/>
              <a:cs typeface="Courier"/>
            </a:endParaRPr>
          </a:p>
          <a:p>
            <a:pPr algn="l"/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    </a:t>
            </a:r>
            <a:r>
              <a:rPr lang="it-IT" sz="1400" dirty="0" smtClean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 err="1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confidence</a:t>
            </a:r>
            <a:r>
              <a:rPr lang="it-IT" sz="1400" dirty="0">
                <a:solidFill>
                  <a:srgbClr val="795DA3"/>
                </a:solidFill>
                <a:latin typeface="Courier"/>
                <a:ea typeface="Courier"/>
                <a:cs typeface="Courier"/>
              </a:rPr>
              <a:t>"</a:t>
            </a:r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: 0.9</a:t>
            </a:r>
          </a:p>
          <a:p>
            <a:pPr algn="l"/>
            <a:r>
              <a:rPr lang="it-IT" sz="1400" dirty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   </a:t>
            </a:r>
            <a:r>
              <a:rPr lang="it-IT" sz="1400" dirty="0" smtClean="0">
                <a:solidFill>
                  <a:srgbClr val="333333"/>
                </a:solidFill>
                <a:latin typeface="Courier"/>
                <a:ea typeface="Courier"/>
                <a:cs typeface="Courier"/>
              </a:rPr>
              <a:t>}</a:t>
            </a:r>
            <a:endParaRPr lang="it-IT" sz="1400" dirty="0">
              <a:solidFill>
                <a:srgbClr val="333333"/>
              </a:solidFill>
              <a:latin typeface="Courier"/>
              <a:ea typeface="Courier"/>
              <a:cs typeface="Courier"/>
            </a:endParaRPr>
          </a:p>
        </p:txBody>
      </p:sp>
      <p:pic>
        <p:nvPicPr>
          <p:cNvPr id="4" name="Immagine 3" descr="demo-screen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9231" y="3041560"/>
            <a:ext cx="6092232" cy="621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71526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7" grpId="0" animBg="1"/>
      <p:bldP spid="3077" grpId="0" uiExpand="1" build="p" bldLvl="4"/>
      <p:bldP spid="5" grpId="0"/>
      <p:bldP spid="5" grpId="1"/>
      <p:bldP spid="6" grpId="0"/>
      <p:bldP spid="6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7" name="Rectangle 21"/>
          <p:cNvSpPr>
            <a:spLocks noChangeArrowheads="1"/>
          </p:cNvSpPr>
          <p:nvPr/>
        </p:nvSpPr>
        <p:spPr bwMode="auto">
          <a:xfrm>
            <a:off x="1898650" y="357188"/>
            <a:ext cx="46038" cy="608012"/>
          </a:xfrm>
          <a:prstGeom prst="rect">
            <a:avLst/>
          </a:prstGeom>
          <a:solidFill>
            <a:srgbClr val="4C82A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l-GR" altLang="el-GR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2120900" y="346075"/>
            <a:ext cx="4693879" cy="1109483"/>
            <a:chOff x="3275" y="147"/>
            <a:chExt cx="2383" cy="930"/>
          </a:xfrm>
        </p:grpSpPr>
        <p:sp>
          <p:nvSpPr>
            <p:cNvPr id="3082" name="Titel 1"/>
            <p:cNvSpPr>
              <a:spLocks/>
            </p:cNvSpPr>
            <p:nvPr/>
          </p:nvSpPr>
          <p:spPr bwMode="auto">
            <a:xfrm>
              <a:off x="3275" y="147"/>
              <a:ext cx="2353" cy="9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l">
                <a:lnSpc>
                  <a:spcPct val="85000"/>
                </a:lnSpc>
              </a:pPr>
              <a:r>
                <a:rPr lang="en-US" altLang="el-GR" sz="2800" b="1" noProof="1" smtClean="0">
                  <a:solidFill>
                    <a:srgbClr val="4C82AD"/>
                  </a:solidFill>
                  <a:latin typeface="Roboto" pitchFamily="2" charset="0"/>
                  <a:ea typeface="Roboto" pitchFamily="2" charset="0"/>
                  <a:cs typeface="Roboto" pitchFamily="2" charset="0"/>
                </a:rPr>
                <a:t>DEMO </a:t>
              </a:r>
              <a:r>
                <a:rPr lang="it-IT" altLang="el-GR" sz="2800" dirty="0">
                  <a:solidFill>
                    <a:srgbClr val="4C82AD"/>
                  </a:solidFill>
                  <a:latin typeface="Roboto" pitchFamily="2" charset="0"/>
                  <a:ea typeface="Roboto" pitchFamily="2" charset="0"/>
                  <a:cs typeface="Roboto" pitchFamily="2" charset="0"/>
                  <a:hlinkClick r:id="rId3"/>
                </a:rPr>
                <a:t>http://parser.bo-ecli.eu</a:t>
              </a:r>
              <a:r>
                <a:rPr lang="it-IT" altLang="el-GR" sz="2800" dirty="0">
                  <a:solidFill>
                    <a:srgbClr val="4C82AD"/>
                  </a:solidFill>
                  <a:latin typeface="Roboto" pitchFamily="2" charset="0"/>
                  <a:ea typeface="Roboto" pitchFamily="2" charset="0"/>
                  <a:cs typeface="Roboto" pitchFamily="2" charset="0"/>
                </a:rPr>
                <a:t> </a:t>
              </a:r>
              <a:endParaRPr lang="en-US" altLang="el-GR" sz="2800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endParaRPr>
            </a:p>
            <a:p>
              <a:pPr algn="l">
                <a:lnSpc>
                  <a:spcPct val="85000"/>
                </a:lnSpc>
              </a:pPr>
              <a:endParaRPr lang="en-US" altLang="el-GR" sz="2800" b="1" noProof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endParaRPr>
            </a:p>
          </p:txBody>
        </p:sp>
        <p:sp>
          <p:nvSpPr>
            <p:cNvPr id="3083" name="Untertitel 2"/>
            <p:cNvSpPr>
              <a:spLocks/>
            </p:cNvSpPr>
            <p:nvPr/>
          </p:nvSpPr>
          <p:spPr bwMode="auto">
            <a:xfrm>
              <a:off x="3276" y="459"/>
              <a:ext cx="2382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l">
                <a:lnSpc>
                  <a:spcPct val="75000"/>
                </a:lnSpc>
                <a:spcBef>
                  <a:spcPct val="20000"/>
                </a:spcBef>
              </a:pPr>
              <a:endParaRPr lang="en-US" altLang="el-GR" sz="2800" noProof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endParaRPr>
            </a:p>
          </p:txBody>
        </p:sp>
      </p:grpSp>
      <p:sp>
        <p:nvSpPr>
          <p:cNvPr id="9" name="Untertitel 2"/>
          <p:cNvSpPr>
            <a:spLocks/>
          </p:cNvSpPr>
          <p:nvPr/>
        </p:nvSpPr>
        <p:spPr bwMode="auto">
          <a:xfrm>
            <a:off x="231775" y="3483354"/>
            <a:ext cx="1463675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>
              <a:spcBef>
                <a:spcPct val="20000"/>
              </a:spcBef>
            </a:pP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ECLI Conference</a:t>
            </a:r>
          </a:p>
          <a:p>
            <a:pPr algn="l">
              <a:spcBef>
                <a:spcPct val="20000"/>
              </a:spcBef>
            </a:pP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8</a:t>
            </a:r>
            <a:r>
              <a:rPr lang="en-US" altLang="el-GR" sz="1400" baseline="300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th</a:t>
            </a: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June 2017</a:t>
            </a:r>
            <a:endParaRPr lang="en-US" altLang="el-GR" sz="1400" noProof="1">
              <a:solidFill>
                <a:srgbClr val="006C87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algn="l">
              <a:spcBef>
                <a:spcPct val="20000"/>
              </a:spcBef>
            </a:pPr>
            <a:r>
              <a:rPr lang="en-US" altLang="el-GR" sz="1400" noProof="1" smtClean="0">
                <a:solidFill>
                  <a:srgbClr val="006C87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Athens</a:t>
            </a:r>
            <a:endParaRPr lang="en-US" altLang="el-GR" sz="1400" noProof="1">
              <a:solidFill>
                <a:srgbClr val="006C87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</p:txBody>
      </p:sp>
      <p:sp>
        <p:nvSpPr>
          <p:cNvPr id="10" name="Titel 1"/>
          <p:cNvSpPr>
            <a:spLocks/>
          </p:cNvSpPr>
          <p:nvPr/>
        </p:nvSpPr>
        <p:spPr bwMode="auto">
          <a:xfrm>
            <a:off x="1873990" y="1384343"/>
            <a:ext cx="6897688" cy="3457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indent="-457200" algn="l">
              <a:lnSpc>
                <a:spcPct val="85000"/>
              </a:lnSpc>
            </a:pPr>
            <a:r>
              <a:rPr lang="es-ES_tradnl" sz="1100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que </a:t>
            </a:r>
            <a:r>
              <a:rPr lang="es-ES_tradnl" sz="1100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recoge el art. 191.2 del Tratado de Funcionamiento de la </a:t>
            </a:r>
            <a:r>
              <a:rPr lang="es-ES_tradnl" sz="1100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Union</a:t>
            </a:r>
            <a:r>
              <a:rPr lang="es-ES_tradnl" sz="1100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Europea y determino la Directiva 2004/35/CE, de 21 de abril, sobre responsabilidad</a:t>
            </a:r>
          </a:p>
          <a:p>
            <a:pPr indent="-457200" algn="l">
              <a:lnSpc>
                <a:spcPct val="85000"/>
              </a:lnSpc>
            </a:pPr>
            <a:endParaRPr lang="it-IT" sz="1100" dirty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indent="-457200" algn="l">
              <a:lnSpc>
                <a:spcPct val="85000"/>
              </a:lnSpc>
            </a:pPr>
            <a:r>
              <a:rPr lang="it-IT" sz="1100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la </a:t>
            </a:r>
            <a:r>
              <a:rPr lang="it-IT" sz="1100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L. 24 ottobre 2006, n. 269, art. 1, comma 3, </a:t>
            </a:r>
            <a:r>
              <a:rPr lang="it-IT" sz="1100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lett</a:t>
            </a:r>
            <a:r>
              <a:rPr lang="it-IT" sz="1100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. </a:t>
            </a:r>
            <a:r>
              <a:rPr lang="it-IT" sz="1100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q</a:t>
            </a:r>
            <a:r>
              <a:rPr lang="it-IT" sz="1100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), ed il </a:t>
            </a:r>
            <a:r>
              <a:rPr lang="it-IT" sz="1100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D.Lgs.</a:t>
            </a:r>
            <a:r>
              <a:rPr lang="it-IT" sz="1100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n. 109 del 2006, art. 15, comma 2, sono illegittimi in relazione agli artt. 3, 11, 24, 33, quinto comma, 35, 41, 102, 108, 111 e 117, primo comma, </a:t>
            </a:r>
            <a:r>
              <a:rPr lang="it-IT" sz="1100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Cost</a:t>
            </a:r>
            <a:r>
              <a:rPr lang="it-IT" sz="1100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.</a:t>
            </a:r>
          </a:p>
          <a:p>
            <a:pPr indent="-457200" algn="l">
              <a:lnSpc>
                <a:spcPct val="85000"/>
              </a:lnSpc>
            </a:pPr>
            <a:endParaRPr lang="it-IT" sz="1100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indent="-457200" algn="l">
              <a:lnSpc>
                <a:spcPct val="85000"/>
              </a:lnSpc>
            </a:pPr>
            <a:r>
              <a:rPr lang="it-IT" sz="1100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"</a:t>
            </a:r>
            <a:r>
              <a:rPr lang="it-IT" sz="1100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Corte </a:t>
            </a:r>
            <a:r>
              <a:rPr lang="it-IT" sz="1100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Eur</a:t>
            </a:r>
            <a:r>
              <a:rPr lang="it-IT" sz="1100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. Dir. Uomo, sez. 5, 12 marzo 2009, in causa n. 39874/05, </a:t>
            </a:r>
            <a:r>
              <a:rPr lang="it-IT" sz="1100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Voskoboynyk</a:t>
            </a:r>
            <a:r>
              <a:rPr lang="it-IT" sz="1100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c/ Ucraina”, ed anche Corte </a:t>
            </a:r>
            <a:r>
              <a:rPr lang="it-IT" sz="1100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eur</a:t>
            </a:r>
            <a:r>
              <a:rPr lang="it-IT" sz="1100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. dir. uomo, V sez., A.M. e aa. c/ Francia, ric. n. 24587/12</a:t>
            </a:r>
          </a:p>
          <a:p>
            <a:pPr indent="-457200" algn="l">
              <a:lnSpc>
                <a:spcPct val="85000"/>
              </a:lnSpc>
            </a:pPr>
            <a:endParaRPr lang="it-IT" sz="1100" dirty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indent="-457200" algn="l">
              <a:lnSpc>
                <a:spcPct val="85000"/>
              </a:lnSpc>
            </a:pPr>
            <a:r>
              <a:rPr lang="it-IT" sz="1100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(</a:t>
            </a:r>
            <a:r>
              <a:rPr lang="it-IT" sz="1100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in tal senso la sentenza Corte di giustizia, 12 giugno 2003, causa C-112/00, </a:t>
            </a:r>
            <a:r>
              <a:rPr lang="it-IT" sz="1100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Schmidberger</a:t>
            </a:r>
            <a:r>
              <a:rPr lang="it-IT" sz="1100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, punto 80).</a:t>
            </a:r>
          </a:p>
          <a:p>
            <a:pPr indent="-457200" algn="l">
              <a:lnSpc>
                <a:spcPct val="85000"/>
              </a:lnSpc>
            </a:pPr>
            <a:endParaRPr lang="it-IT" sz="1100" dirty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indent="-457200" algn="l">
              <a:lnSpc>
                <a:spcPct val="85000"/>
              </a:lnSpc>
            </a:pPr>
            <a:r>
              <a:rPr lang="it-IT" sz="1100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(</a:t>
            </a:r>
            <a:r>
              <a:rPr lang="it-IT" sz="1100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vedi </a:t>
            </a:r>
            <a:r>
              <a:rPr lang="it-IT" sz="1100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Cass</a:t>
            </a:r>
            <a:r>
              <a:rPr lang="it-IT" sz="1100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., Sez. 3^: 21.5.1993, n. 5230, P.C. in </a:t>
            </a:r>
            <a:r>
              <a:rPr lang="it-IT" sz="1100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proc</a:t>
            </a:r>
            <a:r>
              <a:rPr lang="it-IT" sz="1100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. </a:t>
            </a:r>
            <a:r>
              <a:rPr lang="it-IT" sz="1100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Tessarolo</a:t>
            </a:r>
            <a:r>
              <a:rPr lang="it-IT" sz="1100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e 13.11.1992, n. 10956, P.M. in </a:t>
            </a:r>
            <a:r>
              <a:rPr lang="it-IT" sz="1100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proc</a:t>
            </a:r>
            <a:r>
              <a:rPr lang="it-IT" sz="1100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. </a:t>
            </a:r>
            <a:r>
              <a:rPr lang="it-IT" sz="1100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Serlenga</a:t>
            </a:r>
            <a:r>
              <a:rPr lang="it-IT" sz="1100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ed altri).</a:t>
            </a:r>
          </a:p>
          <a:p>
            <a:pPr indent="-457200" algn="l">
              <a:lnSpc>
                <a:spcPct val="85000"/>
              </a:lnSpc>
            </a:pPr>
            <a:endParaRPr lang="it-IT" sz="1100" dirty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algn="l">
              <a:lnSpc>
                <a:spcPct val="85000"/>
              </a:lnSpc>
            </a:pPr>
            <a:r>
              <a:rPr lang="es-ES_tradnl" sz="1100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La </a:t>
            </a:r>
            <a:r>
              <a:rPr lang="es-ES_tradnl" sz="1100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Seccion</a:t>
            </a:r>
            <a:r>
              <a:rPr lang="es-ES_tradnl" sz="1100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Quinta de esta Audiencia en Sentencia dictada el 22 de diciembre de 2014, (ROJ: SAP IB 2267/2014 - ECLI:ES:APIB:2014:2267), Sentencia: 338/2014 | Recurso: 476/2014 </a:t>
            </a:r>
            <a:r>
              <a:rPr lang="es-ES_tradnl" sz="1100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resolvio</a:t>
            </a:r>
            <a:r>
              <a:rPr lang="es-ES_tradnl" sz="1100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en el mismo sentido.</a:t>
            </a:r>
          </a:p>
          <a:p>
            <a:pPr indent="-457200" algn="l">
              <a:lnSpc>
                <a:spcPct val="85000"/>
              </a:lnSpc>
              <a:buAutoNum type="arabicParenR" startAt="6"/>
            </a:pPr>
            <a:endParaRPr lang="es-ES_tradnl" sz="1100" dirty="0" smtClean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algn="l">
              <a:lnSpc>
                <a:spcPct val="85000"/>
              </a:lnSpc>
            </a:pPr>
            <a:r>
              <a:rPr lang="es-ES_tradnl" sz="1100" dirty="0" err="1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Infraccion</a:t>
            </a:r>
            <a:r>
              <a:rPr lang="es-ES_tradnl" sz="1100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es-ES_tradnl" sz="1100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de los arts. 82 y 85 del Real Decreto Legislativo 1/2007, de 16 de noviembre por el que se aprueba el texto refundido de la Ley General para la Defensa de los Consumidores y Usuarios, y del art. 5.5 del Real Decreto 515/1989 de 21 de abril, sobre </a:t>
            </a:r>
            <a:r>
              <a:rPr lang="es-ES_tradnl" sz="1100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proteccion</a:t>
            </a:r>
            <a:r>
              <a:rPr lang="es-ES_tradnl" sz="1100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[…] en base a los arts. 1114 y 1123 del </a:t>
            </a:r>
            <a:r>
              <a:rPr lang="es-ES_tradnl" sz="1100" dirty="0" err="1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Codigo</a:t>
            </a:r>
            <a:r>
              <a:rPr lang="es-ES_tradnl" sz="1100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Civil , se produce […]  previsto en el art. 240 y 901 de la LECRIM </a:t>
            </a:r>
          </a:p>
          <a:p>
            <a:pPr indent="-457200" algn="l">
              <a:lnSpc>
                <a:spcPct val="85000"/>
              </a:lnSpc>
            </a:pPr>
            <a:endParaRPr lang="it-IT" sz="1100" dirty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pPr indent="-457200" algn="l">
              <a:lnSpc>
                <a:spcPct val="85000"/>
              </a:lnSpc>
            </a:pPr>
            <a:r>
              <a:rPr lang="it-IT" sz="1100" dirty="0" smtClean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Full text ECLI</a:t>
            </a:r>
            <a:r>
              <a:rPr lang="it-IT" sz="1100" dirty="0">
                <a:solidFill>
                  <a:srgbClr val="4C82AD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:IT:COST:2016:250</a:t>
            </a:r>
            <a:endParaRPr lang="en-US" altLang="el-GR" sz="1100" dirty="0">
              <a:solidFill>
                <a:srgbClr val="4C82AD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17838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7" grpId="0" animBg="1"/>
      <p:bldP spid="10" grpId="0" build="p" bldLvl="4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l-G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l-G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Aangepast ontwer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Aangepast ontwer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Aangepast ontwer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3_Aangepast ontwer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l-G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l-G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8054</TotalTime>
  <Words>2505</Words>
  <Application>Microsoft Office PowerPoint</Application>
  <PresentationFormat>Diavoorstelling (16:9)</PresentationFormat>
  <Paragraphs>397</Paragraphs>
  <Slides>19</Slides>
  <Notes>18</Notes>
  <HiddenSlides>4</HiddenSlides>
  <MMClips>0</MMClips>
  <ScaleCrop>false</ScaleCrop>
  <HeadingPairs>
    <vt:vector size="6" baseType="variant">
      <vt:variant>
        <vt:lpstr>Gebruikte lettertypen</vt:lpstr>
      </vt:variant>
      <vt:variant>
        <vt:i4>13</vt:i4>
      </vt:variant>
      <vt:variant>
        <vt:lpstr>Thema</vt:lpstr>
      </vt:variant>
      <vt:variant>
        <vt:i4>6</vt:i4>
      </vt:variant>
      <vt:variant>
        <vt:lpstr>Diatitels</vt:lpstr>
      </vt:variant>
      <vt:variant>
        <vt:i4>19</vt:i4>
      </vt:variant>
    </vt:vector>
  </HeadingPairs>
  <TitlesOfParts>
    <vt:vector size="38" baseType="lpstr">
      <vt:lpstr>Calibri</vt:lpstr>
      <vt:lpstr>AppleSystemUIFont</vt:lpstr>
      <vt:lpstr>Roboto Slab</vt:lpstr>
      <vt:lpstr>Times New Roman</vt:lpstr>
      <vt:lpstr>Arial</vt:lpstr>
      <vt:lpstr>Verdana</vt:lpstr>
      <vt:lpstr>ＭＳ 明朝</vt:lpstr>
      <vt:lpstr>Roboto Bk</vt:lpstr>
      <vt:lpstr>Roboto</vt:lpstr>
      <vt:lpstr>Courier</vt:lpstr>
      <vt:lpstr>Wingdings</vt:lpstr>
      <vt:lpstr>AppleSystemUIFontBold</vt:lpstr>
      <vt:lpstr>Lucida Grande</vt:lpstr>
      <vt:lpstr>Default Design</vt:lpstr>
      <vt:lpstr>Aangepast ontwerp</vt:lpstr>
      <vt:lpstr>1_Aangepast ontwerp</vt:lpstr>
      <vt:lpstr>2_Aangepast ontwerp</vt:lpstr>
      <vt:lpstr>3_Aangepast ontwerp</vt:lpstr>
      <vt:lpstr>1_Default Design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User</dc:creator>
  <cp:keywords/>
  <dc:description/>
  <cp:lastModifiedBy>marc.opijnen@koop.overheid.nl</cp:lastModifiedBy>
  <cp:revision>669</cp:revision>
  <dcterms:created xsi:type="dcterms:W3CDTF">2012-01-19T22:34:00Z</dcterms:created>
  <dcterms:modified xsi:type="dcterms:W3CDTF">2017-06-19T12:24:47Z</dcterms:modified>
  <cp:category/>
</cp:coreProperties>
</file>